
<file path=[Content_Types].xml><?xml version="1.0" encoding="utf-8"?>
<Types xmlns="http://schemas.openxmlformats.org/package/2006/content-types">
  <Override PartName="/ppt/slides/slide45.xml" ContentType="application/vnd.openxmlformats-officedocument.presentationml.slide+xml"/>
  <Override PartName="/ppt/slides/slide18.xml" ContentType="application/vnd.openxmlformats-officedocument.presentationml.slide+xml"/>
  <Override PartName="/ppt/slides/slide9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slides/slide38.xml" ContentType="application/vnd.openxmlformats-officedocument.presentationml.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Default Extension="jpeg" ContentType="image/jpeg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34.xml" ContentType="application/vnd.openxmlformats-officedocument.presentationml.slide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46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slides/slide42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39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35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43.xml" ContentType="application/vnd.openxmlformats-officedocument.presentationml.slide+xml"/>
  <Override PartName="/ppt/slides/slide16.xml" ContentType="application/vnd.openxmlformats-officedocument.presentationml.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s/slide36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slides/slide44.xml" ContentType="application/vnd.openxmlformats-officedocument.presentationml.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37.xml" ContentType="application/vnd.openxmlformats-officedocument.presentationml.slide+xml"/>
  <Override PartName="/ppt/slides/slide29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305" r:id="rId31"/>
    <p:sldId id="306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94660"/>
  </p:normalViewPr>
  <p:slideViewPr>
    <p:cSldViewPr snapToGrid="0" snapToObjects="1">
      <p:cViewPr varScale="1">
        <p:scale>
          <a:sx n="94" d="100"/>
          <a:sy n="94" d="100"/>
        </p:scale>
        <p:origin x="-76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980C4-58FB-6748-8FB1-01AE531B81A9}" type="datetimeFigureOut">
              <a:rPr lang="en-US" smtClean="0"/>
              <a:t>4/7/15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F66D5-35B1-2E4D-833F-5A81627FA8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980C4-58FB-6748-8FB1-01AE531B81A9}" type="datetimeFigureOut">
              <a:rPr lang="en-US" smtClean="0"/>
              <a:t>4/7/15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F66D5-35B1-2E4D-833F-5A81627FA8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980C4-58FB-6748-8FB1-01AE531B81A9}" type="datetimeFigureOut">
              <a:rPr lang="en-US" smtClean="0"/>
              <a:t>4/7/15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F66D5-35B1-2E4D-833F-5A81627FA8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980C4-58FB-6748-8FB1-01AE531B81A9}" type="datetimeFigureOut">
              <a:rPr lang="en-US" smtClean="0"/>
              <a:t>4/7/15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F66D5-35B1-2E4D-833F-5A81627FA8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980C4-58FB-6748-8FB1-01AE531B81A9}" type="datetimeFigureOut">
              <a:rPr lang="en-US" smtClean="0"/>
              <a:t>4/7/15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F66D5-35B1-2E4D-833F-5A81627FA8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980C4-58FB-6748-8FB1-01AE531B81A9}" type="datetimeFigureOut">
              <a:rPr lang="en-US" smtClean="0"/>
              <a:t>4/7/15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F66D5-35B1-2E4D-833F-5A81627FA8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980C4-58FB-6748-8FB1-01AE531B81A9}" type="datetimeFigureOut">
              <a:rPr lang="en-US" smtClean="0"/>
              <a:t>4/7/15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F66D5-35B1-2E4D-833F-5A81627FA8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980C4-58FB-6748-8FB1-01AE531B81A9}" type="datetimeFigureOut">
              <a:rPr lang="en-US" smtClean="0"/>
              <a:t>4/7/15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F66D5-35B1-2E4D-833F-5A81627FA8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980C4-58FB-6748-8FB1-01AE531B81A9}" type="datetimeFigureOut">
              <a:rPr lang="en-US" smtClean="0"/>
              <a:t>4/7/15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F66D5-35B1-2E4D-833F-5A81627FA8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980C4-58FB-6748-8FB1-01AE531B81A9}" type="datetimeFigureOut">
              <a:rPr lang="en-US" smtClean="0"/>
              <a:t>4/7/15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F66D5-35B1-2E4D-833F-5A81627FA8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980C4-58FB-6748-8FB1-01AE531B81A9}" type="datetimeFigureOut">
              <a:rPr lang="en-US" smtClean="0"/>
              <a:t>4/7/15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F66D5-35B1-2E4D-833F-5A81627FA8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980C4-58FB-6748-8FB1-01AE531B81A9}" type="datetimeFigureOut">
              <a:rPr lang="en-US" smtClean="0"/>
              <a:t>4/7/15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7F66D5-35B1-2E4D-833F-5A81627FA86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3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3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April 8</a:t>
            </a:r>
            <a:r>
              <a:rPr lang="en-US" baseline="30000" dirty="0" smtClean="0"/>
              <a:t>th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Abeta</a:t>
            </a:r>
            <a:r>
              <a:rPr lang="en-US" dirty="0" smtClean="0"/>
              <a:t> Plaque</a:t>
            </a:r>
          </a:p>
          <a:p>
            <a:r>
              <a:rPr lang="en-US" dirty="0" err="1" smtClean="0"/>
              <a:t>Abeta</a:t>
            </a:r>
            <a:r>
              <a:rPr lang="en-US" dirty="0" smtClean="0"/>
              <a:t> </a:t>
            </a:r>
            <a:r>
              <a:rPr lang="en-US" dirty="0" err="1" smtClean="0"/>
              <a:t>Oligomers</a:t>
            </a:r>
            <a:endParaRPr lang="en-US" dirty="0" smtClean="0"/>
          </a:p>
          <a:p>
            <a:r>
              <a:rPr lang="en-US" dirty="0" err="1" smtClean="0"/>
              <a:t>Abeta</a:t>
            </a:r>
            <a:r>
              <a:rPr lang="en-US" dirty="0" smtClean="0"/>
              <a:t> Clearance</a:t>
            </a:r>
          </a:p>
          <a:p>
            <a:r>
              <a:rPr lang="en-US" dirty="0" smtClean="0"/>
              <a:t>Animal model APPTg2576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123" y="837618"/>
            <a:ext cx="6923863" cy="43766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43" y="5268311"/>
            <a:ext cx="8085134" cy="12345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743" y="6513658"/>
            <a:ext cx="8360932" cy="2394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7956" y="120923"/>
            <a:ext cx="832393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err="1" smtClean="0">
                <a:solidFill>
                  <a:srgbClr val="FF0000"/>
                </a:solidFill>
              </a:rPr>
              <a:t>A</a:t>
            </a:r>
            <a:r>
              <a:rPr lang="en-US" sz="2600" b="1" dirty="0" err="1" smtClean="0">
                <a:solidFill>
                  <a:srgbClr val="FF0000"/>
                </a:solidFill>
                <a:latin typeface="Symbol" charset="2"/>
                <a:cs typeface="Symbol" charset="2"/>
              </a:rPr>
              <a:t>b</a:t>
            </a:r>
            <a:r>
              <a:rPr lang="en-US" sz="2600" b="1" dirty="0" smtClean="0">
                <a:solidFill>
                  <a:srgbClr val="FF0000"/>
                </a:solidFill>
              </a:rPr>
              <a:t> </a:t>
            </a:r>
            <a:r>
              <a:rPr lang="en-US" sz="2600" b="1" dirty="0" err="1" smtClean="0">
                <a:solidFill>
                  <a:srgbClr val="FF0000"/>
                </a:solidFill>
              </a:rPr>
              <a:t>Oligomers</a:t>
            </a:r>
            <a:r>
              <a:rPr lang="en-US" sz="2600" b="1" dirty="0" smtClean="0">
                <a:solidFill>
                  <a:srgbClr val="FF0000"/>
                </a:solidFill>
              </a:rPr>
              <a:t> are produced </a:t>
            </a:r>
            <a:r>
              <a:rPr lang="en-US" sz="2600" b="1" dirty="0" err="1" smtClean="0">
                <a:solidFill>
                  <a:srgbClr val="FF0000"/>
                </a:solidFill>
              </a:rPr>
              <a:t>intracellularly</a:t>
            </a:r>
            <a:r>
              <a:rPr lang="en-US" sz="2600" b="1" dirty="0" smtClean="0">
                <a:solidFill>
                  <a:srgbClr val="FF0000"/>
                </a:solidFill>
              </a:rPr>
              <a:t> and are secreted</a:t>
            </a:r>
            <a:endParaRPr lang="en-US" sz="2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Box 2"/>
          <p:cNvSpPr txBox="1">
            <a:spLocks noChangeArrowheads="1"/>
          </p:cNvSpPr>
          <p:nvPr/>
        </p:nvSpPr>
        <p:spPr bwMode="auto">
          <a:xfrm>
            <a:off x="271463" y="301625"/>
            <a:ext cx="8474075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200" b="1">
                <a:latin typeface="Calibri" pitchFamily="-104" charset="0"/>
              </a:rPr>
              <a:t>How can A</a:t>
            </a:r>
            <a:r>
              <a:rPr lang="en-US" sz="2200" b="1">
                <a:latin typeface="Symbol" pitchFamily="-104" charset="2"/>
              </a:rPr>
              <a:t>b</a:t>
            </a:r>
            <a:r>
              <a:rPr lang="en-US" sz="2200" b="1">
                <a:latin typeface="Calibri" pitchFamily="-104" charset="0"/>
              </a:rPr>
              <a:t> peptides reach the extracellular space to form the plaque?</a:t>
            </a:r>
          </a:p>
        </p:txBody>
      </p:sp>
      <p:sp>
        <p:nvSpPr>
          <p:cNvPr id="66563" name="AutoShape 3"/>
          <p:cNvSpPr>
            <a:spLocks noChangeArrowheads="1"/>
          </p:cNvSpPr>
          <p:nvPr/>
        </p:nvSpPr>
        <p:spPr bwMode="auto">
          <a:xfrm>
            <a:off x="4419600" y="1371600"/>
            <a:ext cx="838200" cy="1447800"/>
          </a:xfrm>
          <a:prstGeom prst="downArrow">
            <a:avLst>
              <a:gd name="adj1" fmla="val 50000"/>
              <a:gd name="adj2" fmla="val 43182"/>
            </a:avLst>
          </a:prstGeom>
          <a:solidFill>
            <a:srgbClr val="C9222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itchFamily="-104" charset="0"/>
            </a:endParaRPr>
          </a:p>
        </p:txBody>
      </p:sp>
      <p:sp>
        <p:nvSpPr>
          <p:cNvPr id="66564" name="Text Box 4"/>
          <p:cNvSpPr txBox="1">
            <a:spLocks noChangeArrowheads="1"/>
          </p:cNvSpPr>
          <p:nvPr/>
        </p:nvSpPr>
        <p:spPr bwMode="auto">
          <a:xfrm>
            <a:off x="0" y="3108325"/>
            <a:ext cx="9144000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rgbClr val="C9222C"/>
                </a:solidFill>
                <a:latin typeface="Calibri" pitchFamily="-104" charset="0"/>
              </a:rPr>
              <a:t>2 hypothesis:</a:t>
            </a:r>
            <a:endParaRPr lang="en-US" sz="2000" b="1">
              <a:latin typeface="Calibri" pitchFamily="-104" charset="0"/>
            </a:endParaRPr>
          </a:p>
          <a:p>
            <a:r>
              <a:rPr lang="en-US" sz="2000" b="1">
                <a:solidFill>
                  <a:srgbClr val="C9222C"/>
                </a:solidFill>
                <a:latin typeface="Calibri" pitchFamily="-104" charset="0"/>
              </a:rPr>
              <a:t>1- Secretion.</a:t>
            </a:r>
            <a:r>
              <a:rPr lang="en-US" sz="2000" b="1">
                <a:latin typeface="Calibri" pitchFamily="-104" charset="0"/>
              </a:rPr>
              <a:t> A</a:t>
            </a:r>
            <a:r>
              <a:rPr lang="en-US" sz="2000" b="1">
                <a:latin typeface="Symbol" pitchFamily="-104" charset="2"/>
              </a:rPr>
              <a:t>b</a:t>
            </a:r>
            <a:r>
              <a:rPr lang="en-US" sz="2000" b="1">
                <a:latin typeface="Calibri" pitchFamily="-104" charset="0"/>
              </a:rPr>
              <a:t> peptides are not retained at the phospholipidic membrane, can be secreted in an  hydrophilic environment such as the cytosol or the extracellular medium. In vitro, A</a:t>
            </a:r>
            <a:r>
              <a:rPr lang="en-US" sz="2000" b="1">
                <a:latin typeface="Symbol" pitchFamily="-104" charset="2"/>
              </a:rPr>
              <a:t>b</a:t>
            </a:r>
            <a:r>
              <a:rPr lang="en-US" sz="2000" b="1">
                <a:latin typeface="Calibri" pitchFamily="-104" charset="0"/>
              </a:rPr>
              <a:t>40 is very well harvetsed in the medium of cultured cells, very low levels of A</a:t>
            </a:r>
            <a:r>
              <a:rPr lang="en-US" sz="2000" b="1">
                <a:latin typeface="Symbol" pitchFamily="-104" charset="2"/>
              </a:rPr>
              <a:t>b</a:t>
            </a:r>
            <a:r>
              <a:rPr lang="en-US" sz="2000" b="1">
                <a:latin typeface="Calibri" pitchFamily="-104" charset="0"/>
              </a:rPr>
              <a:t>42 are detectable.</a:t>
            </a:r>
          </a:p>
          <a:p>
            <a:endParaRPr lang="en-US" sz="2000" b="1">
              <a:latin typeface="Calibri" pitchFamily="-104" charset="0"/>
            </a:endParaRPr>
          </a:p>
          <a:p>
            <a:r>
              <a:rPr lang="en-US" sz="2000" b="1">
                <a:solidFill>
                  <a:srgbClr val="C9222C"/>
                </a:solidFill>
                <a:latin typeface="Calibri" pitchFamily="-104" charset="0"/>
              </a:rPr>
              <a:t>2-Formation of toxic aggregates in the cell.</a:t>
            </a:r>
            <a:r>
              <a:rPr lang="en-US" sz="2000" b="1">
                <a:latin typeface="Calibri" pitchFamily="-104" charset="0"/>
              </a:rPr>
              <a:t> A</a:t>
            </a:r>
            <a:r>
              <a:rPr lang="en-US" sz="2000" b="1">
                <a:latin typeface="Symbol" pitchFamily="-104" charset="2"/>
              </a:rPr>
              <a:t>b</a:t>
            </a:r>
            <a:r>
              <a:rPr lang="en-US" sz="2000" b="1">
                <a:latin typeface="Calibri" pitchFamily="-104" charset="0"/>
              </a:rPr>
              <a:t> peptides, formed within the cell, tend to form aggregates (A</a:t>
            </a:r>
            <a:r>
              <a:rPr lang="en-US" sz="2000" b="1">
                <a:latin typeface="Symbol" pitchFamily="-104" charset="2"/>
              </a:rPr>
              <a:t>b</a:t>
            </a:r>
            <a:r>
              <a:rPr lang="en-US" sz="2000" b="1">
                <a:latin typeface="Calibri" pitchFamily="-104" charset="0"/>
              </a:rPr>
              <a:t> oligomers) which may have toxic properties and may lead cell death. Intracellualr material including the A</a:t>
            </a:r>
            <a:r>
              <a:rPr lang="en-US" sz="2000" b="1">
                <a:latin typeface="Symbol" pitchFamily="-104" charset="2"/>
              </a:rPr>
              <a:t>b</a:t>
            </a:r>
            <a:r>
              <a:rPr lang="en-US" sz="2000" b="1">
                <a:latin typeface="Calibri" pitchFamily="-104" charset="0"/>
              </a:rPr>
              <a:t> aggregates will be released from the cell, and can now be available in the extracellular space to form the core of the plaque.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ext Box 3"/>
          <p:cNvSpPr txBox="1">
            <a:spLocks noChangeArrowheads="1"/>
          </p:cNvSpPr>
          <p:nvPr/>
        </p:nvSpPr>
        <p:spPr bwMode="auto">
          <a:xfrm>
            <a:off x="9051925" y="8223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Calibri" pitchFamily="-104" charset="0"/>
            </a:endParaRPr>
          </a:p>
        </p:txBody>
      </p:sp>
      <p:sp>
        <p:nvSpPr>
          <p:cNvPr id="70659" name="Text Box 4"/>
          <p:cNvSpPr txBox="1">
            <a:spLocks noChangeArrowheads="1"/>
          </p:cNvSpPr>
          <p:nvPr/>
        </p:nvSpPr>
        <p:spPr bwMode="auto">
          <a:xfrm>
            <a:off x="9051925" y="11271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Calibri" pitchFamily="-104" charset="0"/>
            </a:endParaRPr>
          </a:p>
        </p:txBody>
      </p:sp>
      <p:sp>
        <p:nvSpPr>
          <p:cNvPr id="70660" name="Text Box 5"/>
          <p:cNvSpPr txBox="1">
            <a:spLocks noChangeArrowheads="1"/>
          </p:cNvSpPr>
          <p:nvPr/>
        </p:nvSpPr>
        <p:spPr bwMode="auto">
          <a:xfrm>
            <a:off x="9051925" y="8223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Calibri" pitchFamily="-104" charset="0"/>
            </a:endParaRPr>
          </a:p>
        </p:txBody>
      </p:sp>
      <p:sp>
        <p:nvSpPr>
          <p:cNvPr id="70661" name="Text Box 6"/>
          <p:cNvSpPr txBox="1">
            <a:spLocks noChangeArrowheads="1"/>
          </p:cNvSpPr>
          <p:nvPr/>
        </p:nvSpPr>
        <p:spPr bwMode="auto">
          <a:xfrm>
            <a:off x="9051925" y="517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Calibri" pitchFamily="-104" charset="0"/>
            </a:endParaRPr>
          </a:p>
        </p:txBody>
      </p:sp>
      <p:sp>
        <p:nvSpPr>
          <p:cNvPr id="70662" name="Text Box 7"/>
          <p:cNvSpPr txBox="1">
            <a:spLocks noChangeArrowheads="1"/>
          </p:cNvSpPr>
          <p:nvPr/>
        </p:nvSpPr>
        <p:spPr bwMode="auto">
          <a:xfrm>
            <a:off x="8305800" y="677863"/>
            <a:ext cx="83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endParaRPr lang="en-US">
              <a:latin typeface="Calibri" pitchFamily="-104" charset="0"/>
            </a:endParaRPr>
          </a:p>
        </p:txBody>
      </p:sp>
      <p:sp>
        <p:nvSpPr>
          <p:cNvPr id="70663" name="Text Box 8"/>
          <p:cNvSpPr txBox="1">
            <a:spLocks noChangeArrowheads="1"/>
          </p:cNvSpPr>
          <p:nvPr/>
        </p:nvSpPr>
        <p:spPr bwMode="auto">
          <a:xfrm>
            <a:off x="8747125" y="8985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Calibri" pitchFamily="-104" charset="0"/>
            </a:endParaRPr>
          </a:p>
        </p:txBody>
      </p:sp>
      <p:sp>
        <p:nvSpPr>
          <p:cNvPr id="70664" name="Text Box 9"/>
          <p:cNvSpPr txBox="1">
            <a:spLocks noChangeArrowheads="1"/>
          </p:cNvSpPr>
          <p:nvPr/>
        </p:nvSpPr>
        <p:spPr bwMode="auto">
          <a:xfrm>
            <a:off x="9547225" y="982663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endParaRPr lang="en-US">
              <a:latin typeface="Calibri" pitchFamily="-104" charset="0"/>
            </a:endParaRPr>
          </a:p>
        </p:txBody>
      </p:sp>
      <p:sp>
        <p:nvSpPr>
          <p:cNvPr id="70665" name="AutoShape 10"/>
          <p:cNvSpPr>
            <a:spLocks noChangeArrowheads="1"/>
          </p:cNvSpPr>
          <p:nvPr/>
        </p:nvSpPr>
        <p:spPr bwMode="auto">
          <a:xfrm>
            <a:off x="3730625" y="1439863"/>
            <a:ext cx="1816100" cy="1947862"/>
          </a:xfrm>
          <a:prstGeom prst="downArrow">
            <a:avLst>
              <a:gd name="adj1" fmla="val 50000"/>
              <a:gd name="adj2" fmla="val 31705"/>
            </a:avLst>
          </a:prstGeom>
          <a:solidFill>
            <a:srgbClr val="E31318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itchFamily="-104" charset="0"/>
            </a:endParaRPr>
          </a:p>
        </p:txBody>
      </p:sp>
      <p:sp>
        <p:nvSpPr>
          <p:cNvPr id="70666" name="Text Box 11"/>
          <p:cNvSpPr txBox="1">
            <a:spLocks noChangeArrowheads="1"/>
          </p:cNvSpPr>
          <p:nvPr/>
        </p:nvSpPr>
        <p:spPr bwMode="auto">
          <a:xfrm>
            <a:off x="517525" y="3846513"/>
            <a:ext cx="8397875" cy="144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200" b="1">
                <a:latin typeface="Calibri" pitchFamily="-104" charset="0"/>
              </a:rPr>
              <a:t>WHO IS THE ENEMY TO FIGHT IN AD? Plaques or early A</a:t>
            </a:r>
            <a:r>
              <a:rPr lang="en-US" sz="2200" b="1">
                <a:latin typeface="Symbol" pitchFamily="-104" charset="2"/>
              </a:rPr>
              <a:t>b</a:t>
            </a:r>
            <a:r>
              <a:rPr lang="en-US" sz="2200" b="1">
                <a:latin typeface="Calibri" pitchFamily="-104" charset="0"/>
              </a:rPr>
              <a:t> formation and deposition?</a:t>
            </a:r>
          </a:p>
          <a:p>
            <a:endParaRPr lang="en-US" sz="2200" b="1">
              <a:latin typeface="Calibri" pitchFamily="-104" charset="0"/>
            </a:endParaRPr>
          </a:p>
          <a:p>
            <a:r>
              <a:rPr lang="en-US" sz="2200" b="1">
                <a:latin typeface="Calibri" pitchFamily="-104" charset="0"/>
              </a:rPr>
              <a:t>This is a crucial point in the treatment of AD.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 Box 2"/>
          <p:cNvSpPr txBox="1">
            <a:spLocks noChangeArrowheads="1"/>
          </p:cNvSpPr>
          <p:nvPr/>
        </p:nvSpPr>
        <p:spPr bwMode="auto">
          <a:xfrm>
            <a:off x="224972" y="212725"/>
            <a:ext cx="86868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Calibri" pitchFamily="-104" charset="0"/>
              </a:rPr>
              <a:t>Evidences that </a:t>
            </a:r>
            <a:r>
              <a:rPr lang="en-US" sz="2800" b="1" dirty="0" err="1">
                <a:solidFill>
                  <a:srgbClr val="FF0000"/>
                </a:solidFill>
                <a:latin typeface="Calibri" pitchFamily="-104" charset="0"/>
              </a:rPr>
              <a:t>A</a:t>
            </a:r>
            <a:r>
              <a:rPr lang="en-US" sz="2800" b="1" dirty="0" err="1">
                <a:solidFill>
                  <a:srgbClr val="FF0000"/>
                </a:solidFill>
                <a:latin typeface="Symbol" pitchFamily="-104" charset="2"/>
              </a:rPr>
              <a:t>b</a:t>
            </a:r>
            <a:r>
              <a:rPr lang="en-US" sz="2800" b="1" dirty="0">
                <a:solidFill>
                  <a:srgbClr val="FF0000"/>
                </a:solidFill>
                <a:latin typeface="Calibri" pitchFamily="-10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Calibri" pitchFamily="-104" charset="0"/>
              </a:rPr>
              <a:t>oligomers</a:t>
            </a:r>
            <a:r>
              <a:rPr lang="en-US" sz="2800" b="1" dirty="0">
                <a:solidFill>
                  <a:srgbClr val="FF0000"/>
                </a:solidFill>
                <a:latin typeface="Calibri" pitchFamily="-104" charset="0"/>
              </a:rPr>
              <a:t>-induced toxicity is an early event preceding plaque formation</a:t>
            </a:r>
          </a:p>
        </p:txBody>
      </p:sp>
      <p:sp>
        <p:nvSpPr>
          <p:cNvPr id="71683" name="Text Box 3"/>
          <p:cNvSpPr txBox="1">
            <a:spLocks noChangeArrowheads="1"/>
          </p:cNvSpPr>
          <p:nvPr/>
        </p:nvSpPr>
        <p:spPr bwMode="auto">
          <a:xfrm>
            <a:off x="76200" y="1279525"/>
            <a:ext cx="9007475" cy="517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alibri" pitchFamily="-104" charset="0"/>
              </a:rPr>
              <a:t>-In humans,  levels of cortical soluble </a:t>
            </a:r>
            <a:r>
              <a:rPr lang="en-US" sz="2200" dirty="0" err="1">
                <a:latin typeface="Calibri" pitchFamily="-104" charset="0"/>
              </a:rPr>
              <a:t>A</a:t>
            </a:r>
            <a:r>
              <a:rPr lang="en-US" dirty="0" err="1">
                <a:latin typeface="Symbol" pitchFamily="-104" charset="2"/>
              </a:rPr>
              <a:t>b</a:t>
            </a:r>
            <a:r>
              <a:rPr lang="en-US" sz="2200" dirty="0">
                <a:latin typeface="Calibri" pitchFamily="-104" charset="0"/>
              </a:rPr>
              <a:t> correlate with cognitive decline</a:t>
            </a:r>
          </a:p>
          <a:p>
            <a:endParaRPr lang="en-US" sz="2200" dirty="0">
              <a:latin typeface="Calibri" pitchFamily="-104" charset="0"/>
            </a:endParaRPr>
          </a:p>
          <a:p>
            <a:r>
              <a:rPr lang="en-US" sz="2200" dirty="0">
                <a:latin typeface="Calibri" pitchFamily="-104" charset="0"/>
              </a:rPr>
              <a:t>-In AD cerebral cortex, </a:t>
            </a:r>
            <a:r>
              <a:rPr lang="en-US" sz="2200" dirty="0" err="1">
                <a:latin typeface="Calibri" pitchFamily="-104" charset="0"/>
              </a:rPr>
              <a:t>monomeric</a:t>
            </a:r>
            <a:r>
              <a:rPr lang="en-US" sz="2200" dirty="0">
                <a:latin typeface="Calibri" pitchFamily="-104" charset="0"/>
              </a:rPr>
              <a:t> an stable </a:t>
            </a:r>
            <a:r>
              <a:rPr lang="en-US" sz="2200" dirty="0" err="1">
                <a:latin typeface="Calibri" pitchFamily="-104" charset="0"/>
              </a:rPr>
              <a:t>A</a:t>
            </a:r>
            <a:r>
              <a:rPr lang="en-US" dirty="0" err="1">
                <a:latin typeface="Symbol" pitchFamily="-104" charset="2"/>
              </a:rPr>
              <a:t>b</a:t>
            </a:r>
            <a:r>
              <a:rPr lang="en-US" sz="2200" dirty="0">
                <a:latin typeface="Calibri" pitchFamily="-104" charset="0"/>
              </a:rPr>
              <a:t> </a:t>
            </a:r>
            <a:r>
              <a:rPr lang="en-US" sz="2200" dirty="0" err="1">
                <a:latin typeface="Calibri" pitchFamily="-104" charset="0"/>
              </a:rPr>
              <a:t>oligomers</a:t>
            </a:r>
            <a:r>
              <a:rPr lang="en-US" sz="2200" dirty="0">
                <a:latin typeface="Calibri" pitchFamily="-104" charset="0"/>
              </a:rPr>
              <a:t> (up to ~12kDa in SDS-PAGE).</a:t>
            </a:r>
          </a:p>
          <a:p>
            <a:endParaRPr lang="en-US" sz="2200" dirty="0">
              <a:latin typeface="Calibri" pitchFamily="-104" charset="0"/>
            </a:endParaRPr>
          </a:p>
          <a:p>
            <a:r>
              <a:rPr lang="en-US" sz="2200" dirty="0">
                <a:latin typeface="Calibri" pitchFamily="-104" charset="0"/>
              </a:rPr>
              <a:t>-Similar </a:t>
            </a:r>
            <a:r>
              <a:rPr lang="en-US" sz="2200" u="sng" dirty="0" err="1">
                <a:latin typeface="Calibri" pitchFamily="-104" charset="0"/>
              </a:rPr>
              <a:t>oligomers</a:t>
            </a:r>
            <a:r>
              <a:rPr lang="en-US" sz="2200" dirty="0">
                <a:latin typeface="Calibri" pitchFamily="-104" charset="0"/>
              </a:rPr>
              <a:t> have been detected in the hippocampus and cortex of humans </a:t>
            </a:r>
            <a:r>
              <a:rPr lang="en-US" sz="2200" u="sng" dirty="0">
                <a:latin typeface="Calibri" pitchFamily="-104" charset="0"/>
              </a:rPr>
              <a:t>in absence of </a:t>
            </a:r>
            <a:r>
              <a:rPr lang="en-US" sz="2200" u="sng" dirty="0" err="1">
                <a:latin typeface="Calibri" pitchFamily="-104" charset="0"/>
              </a:rPr>
              <a:t>amyloid</a:t>
            </a:r>
            <a:r>
              <a:rPr lang="en-US" sz="2200" u="sng" dirty="0">
                <a:latin typeface="Calibri" pitchFamily="-104" charset="0"/>
              </a:rPr>
              <a:t> plaques</a:t>
            </a:r>
            <a:r>
              <a:rPr lang="en-US" sz="2200" dirty="0">
                <a:latin typeface="Calibri" pitchFamily="-104" charset="0"/>
              </a:rPr>
              <a:t>, and in many cases </a:t>
            </a:r>
            <a:r>
              <a:rPr lang="en-US" sz="2200" u="sng" dirty="0">
                <a:latin typeface="Calibri" pitchFamily="-104" charset="0"/>
              </a:rPr>
              <a:t>in absence of NFT (is </a:t>
            </a:r>
            <a:r>
              <a:rPr lang="en-US" sz="2200" u="sng" dirty="0" err="1">
                <a:latin typeface="Calibri" pitchFamily="-104" charset="0"/>
              </a:rPr>
              <a:t>A</a:t>
            </a:r>
            <a:r>
              <a:rPr lang="en-US" u="sng" dirty="0" err="1">
                <a:latin typeface="Symbol" pitchFamily="-104" charset="2"/>
              </a:rPr>
              <a:t>b</a:t>
            </a:r>
            <a:r>
              <a:rPr lang="en-US" sz="2200" u="sng" dirty="0">
                <a:latin typeface="Calibri" pitchFamily="-104" charset="0"/>
              </a:rPr>
              <a:t> pathology preceding tau pathology?).</a:t>
            </a:r>
          </a:p>
          <a:p>
            <a:endParaRPr lang="en-US" sz="2200" dirty="0">
              <a:latin typeface="Calibri" pitchFamily="-104" charset="0"/>
            </a:endParaRPr>
          </a:p>
          <a:p>
            <a:r>
              <a:rPr lang="en-US" sz="2200" dirty="0">
                <a:latin typeface="Calibri" pitchFamily="-104" charset="0"/>
              </a:rPr>
              <a:t>-</a:t>
            </a:r>
            <a:r>
              <a:rPr lang="en-US" sz="2200" u="sng" dirty="0">
                <a:latin typeface="Calibri" pitchFamily="-104" charset="0"/>
              </a:rPr>
              <a:t>Transgenic animal models </a:t>
            </a:r>
            <a:r>
              <a:rPr lang="en-US" sz="2200" u="sng" dirty="0" err="1">
                <a:latin typeface="Calibri" pitchFamily="-104" charset="0"/>
              </a:rPr>
              <a:t>overexpressing</a:t>
            </a:r>
            <a:r>
              <a:rPr lang="en-US" sz="2200" u="sng" dirty="0">
                <a:latin typeface="Calibri" pitchFamily="-104" charset="0"/>
              </a:rPr>
              <a:t> double mutant forms of APP (Swedish and a modified London mutation, Val717Phe) develop cognitive and </a:t>
            </a:r>
            <a:r>
              <a:rPr lang="en-US" sz="2200" u="sng" dirty="0" err="1">
                <a:latin typeface="Calibri" pitchFamily="-104" charset="0"/>
              </a:rPr>
              <a:t>behevioral</a:t>
            </a:r>
            <a:r>
              <a:rPr lang="en-US" sz="2200" u="sng" dirty="0">
                <a:latin typeface="Calibri" pitchFamily="-104" charset="0"/>
              </a:rPr>
              <a:t> deficit months before the deposition of </a:t>
            </a:r>
            <a:r>
              <a:rPr lang="en-US" u="sng" dirty="0" err="1">
                <a:latin typeface="Symbol" pitchFamily="-104" charset="2"/>
              </a:rPr>
              <a:t>b</a:t>
            </a:r>
            <a:r>
              <a:rPr lang="en-US" sz="2200" u="sng" dirty="0" err="1">
                <a:latin typeface="Calibri" pitchFamily="-104" charset="0"/>
              </a:rPr>
              <a:t>-amyloid</a:t>
            </a:r>
            <a:r>
              <a:rPr lang="en-US" sz="2200" u="sng" dirty="0">
                <a:latin typeface="Calibri" pitchFamily="-104" charset="0"/>
              </a:rPr>
              <a:t> plaques.</a:t>
            </a:r>
          </a:p>
          <a:p>
            <a:endParaRPr lang="en-US" sz="2200" dirty="0">
              <a:latin typeface="Calibri" pitchFamily="-104" charset="0"/>
            </a:endParaRPr>
          </a:p>
          <a:p>
            <a:r>
              <a:rPr lang="en-US" sz="2200" dirty="0">
                <a:latin typeface="Calibri" pitchFamily="-104" charset="0"/>
              </a:rPr>
              <a:t>-In neuronal cultures, cell derived soluble </a:t>
            </a:r>
            <a:r>
              <a:rPr lang="en-US" sz="2200" dirty="0" err="1">
                <a:latin typeface="Calibri" pitchFamily="-104" charset="0"/>
              </a:rPr>
              <a:t>A</a:t>
            </a:r>
            <a:r>
              <a:rPr lang="en-US" dirty="0" err="1">
                <a:latin typeface="Symbol" pitchFamily="-104" charset="2"/>
              </a:rPr>
              <a:t>b</a:t>
            </a:r>
            <a:r>
              <a:rPr lang="en-US" sz="2200" dirty="0">
                <a:latin typeface="Calibri" pitchFamily="-104" charset="0"/>
              </a:rPr>
              <a:t> </a:t>
            </a:r>
            <a:r>
              <a:rPr lang="en-US" sz="2200" dirty="0" err="1">
                <a:latin typeface="Calibri" pitchFamily="-104" charset="0"/>
              </a:rPr>
              <a:t>oligomers</a:t>
            </a:r>
            <a:r>
              <a:rPr lang="en-US" sz="2200" dirty="0">
                <a:latin typeface="Calibri" pitchFamily="-104" charset="0"/>
              </a:rPr>
              <a:t> impair synaptic plasticity.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536" y="939202"/>
            <a:ext cx="4816237" cy="4403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98" y="5329535"/>
            <a:ext cx="8402004" cy="1219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121769" y="5848431"/>
            <a:ext cx="1636533" cy="17584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11077" y="6010767"/>
            <a:ext cx="4147225" cy="52478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40" y="6580799"/>
            <a:ext cx="8360932" cy="2394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6959" y="96318"/>
            <a:ext cx="8905002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 err="1" smtClean="0">
                <a:solidFill>
                  <a:srgbClr val="FF0000"/>
                </a:solidFill>
              </a:rPr>
              <a:t>A</a:t>
            </a:r>
            <a:r>
              <a:rPr lang="en-US" sz="2600" b="1" dirty="0" err="1" smtClean="0">
                <a:solidFill>
                  <a:srgbClr val="FF0000"/>
                </a:solidFill>
                <a:latin typeface="Symbol" charset="2"/>
                <a:cs typeface="Symbol" charset="2"/>
              </a:rPr>
              <a:t>b</a:t>
            </a:r>
            <a:r>
              <a:rPr lang="en-US" sz="2600" b="1" dirty="0" smtClean="0">
                <a:solidFill>
                  <a:srgbClr val="FF0000"/>
                </a:solidFill>
              </a:rPr>
              <a:t> </a:t>
            </a:r>
            <a:r>
              <a:rPr lang="en-US" sz="2600" b="1" dirty="0" err="1" smtClean="0">
                <a:solidFill>
                  <a:srgbClr val="FF0000"/>
                </a:solidFill>
              </a:rPr>
              <a:t>Oligomers</a:t>
            </a:r>
            <a:r>
              <a:rPr lang="en-US" sz="2600" b="1" dirty="0" smtClean="0">
                <a:solidFill>
                  <a:srgbClr val="FF0000"/>
                </a:solidFill>
              </a:rPr>
              <a:t> block LTP </a:t>
            </a:r>
            <a:r>
              <a:rPr lang="en-US" sz="2600" b="1" i="1" dirty="0" smtClean="0">
                <a:solidFill>
                  <a:srgbClr val="FF0000"/>
                </a:solidFill>
              </a:rPr>
              <a:t>in vivo</a:t>
            </a:r>
          </a:p>
          <a:p>
            <a:pPr algn="ctr"/>
            <a:r>
              <a:rPr lang="en-US" sz="2300" b="1" dirty="0" smtClean="0">
                <a:solidFill>
                  <a:srgbClr val="FF0000"/>
                </a:solidFill>
              </a:rPr>
              <a:t>This effect can be reverted in presence of specific </a:t>
            </a:r>
            <a:r>
              <a:rPr lang="en-US" sz="2300" b="1" dirty="0" err="1" smtClean="0">
                <a:solidFill>
                  <a:srgbClr val="FF0000"/>
                </a:solidFill>
              </a:rPr>
              <a:t>A</a:t>
            </a:r>
            <a:r>
              <a:rPr lang="en-US" sz="2300" b="1" dirty="0" err="1" smtClean="0">
                <a:solidFill>
                  <a:srgbClr val="FF0000"/>
                </a:solidFill>
                <a:latin typeface="Symbol" charset="2"/>
                <a:cs typeface="Symbol" charset="2"/>
              </a:rPr>
              <a:t>b</a:t>
            </a:r>
            <a:r>
              <a:rPr lang="en-US" sz="2300" b="1" dirty="0" smtClean="0">
                <a:solidFill>
                  <a:srgbClr val="FF0000"/>
                </a:solidFill>
              </a:rPr>
              <a:t> </a:t>
            </a:r>
            <a:r>
              <a:rPr lang="en-US" sz="2300" b="1" dirty="0" err="1" smtClean="0">
                <a:solidFill>
                  <a:srgbClr val="FF0000"/>
                </a:solidFill>
              </a:rPr>
              <a:t>oligomer</a:t>
            </a:r>
            <a:r>
              <a:rPr lang="en-US" sz="2300" b="1" dirty="0" smtClean="0">
                <a:solidFill>
                  <a:srgbClr val="FF0000"/>
                </a:solidFill>
              </a:rPr>
              <a:t> antibody</a:t>
            </a:r>
            <a:endParaRPr lang="en-US" sz="2300" b="1" dirty="0">
              <a:solidFill>
                <a:srgbClr val="FF0000"/>
              </a:solidFill>
            </a:endParaRPr>
          </a:p>
        </p:txBody>
      </p:sp>
      <p:sp>
        <p:nvSpPr>
          <p:cNvPr id="10" name="Left Arrow 9"/>
          <p:cNvSpPr/>
          <p:nvPr/>
        </p:nvSpPr>
        <p:spPr>
          <a:xfrm>
            <a:off x="6599772" y="4263421"/>
            <a:ext cx="801558" cy="573149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823654" y="3566633"/>
            <a:ext cx="1776118" cy="154013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320" y="2132895"/>
            <a:ext cx="3450140" cy="26084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126" y="1764595"/>
            <a:ext cx="3022237" cy="35129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725" y="4847795"/>
            <a:ext cx="3556734" cy="6337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740" y="6472719"/>
            <a:ext cx="8360932" cy="2394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6130" y="423378"/>
            <a:ext cx="7419419" cy="954107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IDE degrades monomers, but NOT </a:t>
            </a:r>
            <a:r>
              <a:rPr lang="en-US" sz="2800" b="1" dirty="0" err="1" smtClean="0">
                <a:solidFill>
                  <a:srgbClr val="FF0000"/>
                </a:solidFill>
              </a:rPr>
              <a:t>oligomers</a:t>
            </a:r>
            <a:r>
              <a:rPr lang="en-US" sz="2800" b="1" dirty="0" smtClean="0">
                <a:solidFill>
                  <a:srgbClr val="FF0000"/>
                </a:solidFill>
              </a:rPr>
              <a:t> and </a:t>
            </a:r>
          </a:p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DOES NOT rescue LTP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2613" y="1947863"/>
            <a:ext cx="8247062" cy="306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3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65675" y="5884863"/>
            <a:ext cx="406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7263" y="1976438"/>
            <a:ext cx="374650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7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03763" y="1762125"/>
            <a:ext cx="4030662" cy="261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8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65675" y="5884863"/>
            <a:ext cx="406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9" name="TextBox 5"/>
          <p:cNvSpPr txBox="1">
            <a:spLocks noChangeArrowheads="1"/>
          </p:cNvSpPr>
          <p:nvPr/>
        </p:nvSpPr>
        <p:spPr bwMode="auto">
          <a:xfrm>
            <a:off x="762000" y="533400"/>
            <a:ext cx="77374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FF0000"/>
                </a:solidFill>
              </a:rPr>
              <a:t>Beta-Amyloid peptides can be detected in the ISF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413" y="1260475"/>
            <a:ext cx="8824912" cy="412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1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65675" y="5884863"/>
            <a:ext cx="406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2" name="TextBox 3"/>
          <p:cNvSpPr txBox="1">
            <a:spLocks noChangeArrowheads="1"/>
          </p:cNvSpPr>
          <p:nvPr/>
        </p:nvSpPr>
        <p:spPr bwMode="auto">
          <a:xfrm>
            <a:off x="1782230" y="228600"/>
            <a:ext cx="566843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 err="1">
                <a:solidFill>
                  <a:srgbClr val="FF0000"/>
                </a:solidFill>
              </a:rPr>
              <a:t>Amyloid</a:t>
            </a:r>
            <a:r>
              <a:rPr lang="en-US" sz="2400" b="1" dirty="0">
                <a:solidFill>
                  <a:srgbClr val="FF0000"/>
                </a:solidFill>
              </a:rPr>
              <a:t> plaques develop in J20APPTg mice 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without changes in the precursor APP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3" y="3216275"/>
            <a:ext cx="8936037" cy="2549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5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50" y="5765546"/>
            <a:ext cx="8513763" cy="54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6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055" y="1423589"/>
            <a:ext cx="8893175" cy="1610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7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65675" y="6498971"/>
            <a:ext cx="406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8" name="TextBox 5"/>
          <p:cNvSpPr txBox="1">
            <a:spLocks noChangeArrowheads="1"/>
          </p:cNvSpPr>
          <p:nvPr/>
        </p:nvSpPr>
        <p:spPr bwMode="auto">
          <a:xfrm>
            <a:off x="761343" y="104001"/>
            <a:ext cx="759161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b="1" dirty="0">
                <a:solidFill>
                  <a:srgbClr val="FF0000"/>
                </a:solidFill>
              </a:rPr>
              <a:t>Levels of soluble ISF </a:t>
            </a:r>
            <a:r>
              <a:rPr lang="en-US" sz="3000" b="1" dirty="0" err="1">
                <a:solidFill>
                  <a:srgbClr val="FF0000"/>
                </a:solidFill>
              </a:rPr>
              <a:t>Abeta</a:t>
            </a:r>
            <a:r>
              <a:rPr lang="en-US" sz="3000" b="1" dirty="0">
                <a:solidFill>
                  <a:srgbClr val="FF0000"/>
                </a:solidFill>
              </a:rPr>
              <a:t> decrease with disease progressing…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2438400"/>
            <a:ext cx="4267200" cy="286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2438400"/>
            <a:ext cx="4343400" cy="28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1447800" y="542925"/>
            <a:ext cx="60737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FF0000"/>
                </a:solidFill>
              </a:rPr>
              <a:t>Congo red staining of amyloid plaques</a:t>
            </a:r>
          </a:p>
        </p:txBody>
      </p:sp>
      <p:sp>
        <p:nvSpPr>
          <p:cNvPr id="37893" name="Text Box 5"/>
          <p:cNvSpPr txBox="1">
            <a:spLocks noChangeArrowheads="1"/>
          </p:cNvSpPr>
          <p:nvPr/>
        </p:nvSpPr>
        <p:spPr bwMode="auto">
          <a:xfrm>
            <a:off x="714375" y="1676400"/>
            <a:ext cx="27876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Under polarized light</a:t>
            </a:r>
          </a:p>
        </p:txBody>
      </p:sp>
      <p:sp>
        <p:nvSpPr>
          <p:cNvPr id="37894" name="Text Box 6"/>
          <p:cNvSpPr txBox="1">
            <a:spLocks noChangeArrowheads="1"/>
          </p:cNvSpPr>
          <p:nvPr/>
        </p:nvSpPr>
        <p:spPr bwMode="auto">
          <a:xfrm>
            <a:off x="5029200" y="1676400"/>
            <a:ext cx="30924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Under unpolarized light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009650"/>
            <a:ext cx="6851650" cy="483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299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65675" y="5884863"/>
            <a:ext cx="406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0" name="TextBox 3"/>
          <p:cNvSpPr txBox="1">
            <a:spLocks noChangeArrowheads="1"/>
          </p:cNvSpPr>
          <p:nvPr/>
        </p:nvSpPr>
        <p:spPr bwMode="auto">
          <a:xfrm>
            <a:off x="816504" y="304800"/>
            <a:ext cx="7216526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</a:rPr>
              <a:t>…whereas levels of insoluble </a:t>
            </a:r>
            <a:r>
              <a:rPr lang="en-US" sz="3000" b="1" dirty="0" err="1">
                <a:solidFill>
                  <a:srgbClr val="FF0000"/>
                </a:solidFill>
              </a:rPr>
              <a:t>Abeta</a:t>
            </a:r>
            <a:r>
              <a:rPr lang="en-US" sz="3000" b="1" dirty="0">
                <a:solidFill>
                  <a:srgbClr val="FF0000"/>
                </a:solidFill>
              </a:rPr>
              <a:t> increase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65675" y="5884863"/>
            <a:ext cx="406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3" name="TextBox 3"/>
          <p:cNvSpPr txBox="1">
            <a:spLocks noChangeArrowheads="1"/>
          </p:cNvSpPr>
          <p:nvPr/>
        </p:nvSpPr>
        <p:spPr bwMode="auto">
          <a:xfrm>
            <a:off x="803275" y="152400"/>
            <a:ext cx="775017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Higher levels of exogenous, NOT newly synthesized </a:t>
            </a:r>
            <a:r>
              <a:rPr lang="en-US" sz="2400" b="1" dirty="0" err="1">
                <a:solidFill>
                  <a:srgbClr val="FF0000"/>
                </a:solidFill>
              </a:rPr>
              <a:t>Abeta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are sequestered from the ISF in plaque-rich animals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37" y="2151180"/>
            <a:ext cx="8020513" cy="29854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Down Arrow 1"/>
          <p:cNvSpPr>
            <a:spLocks noChangeArrowheads="1"/>
          </p:cNvSpPr>
          <p:nvPr/>
        </p:nvSpPr>
        <p:spPr bwMode="auto">
          <a:xfrm>
            <a:off x="3810000" y="914400"/>
            <a:ext cx="1447800" cy="2286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57347" name="TextBox 2"/>
          <p:cNvSpPr txBox="1">
            <a:spLocks noChangeArrowheads="1"/>
          </p:cNvSpPr>
          <p:nvPr/>
        </p:nvSpPr>
        <p:spPr bwMode="auto">
          <a:xfrm>
            <a:off x="935488" y="3733800"/>
            <a:ext cx="75760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600" b="1" dirty="0">
                <a:solidFill>
                  <a:srgbClr val="0000FF"/>
                </a:solidFill>
              </a:rPr>
              <a:t>Demonstration that the plaque attracts soluble </a:t>
            </a:r>
            <a:r>
              <a:rPr lang="en-US" sz="2600" b="1" dirty="0" err="1">
                <a:solidFill>
                  <a:srgbClr val="0000FF"/>
                </a:solidFill>
              </a:rPr>
              <a:t>Abeta</a:t>
            </a:r>
            <a:endParaRPr lang="en-US" sz="2600" b="1" dirty="0" smtClean="0">
              <a:solidFill>
                <a:srgbClr val="0000FF"/>
              </a:solidFill>
            </a:endParaRPr>
          </a:p>
          <a:p>
            <a:endParaRPr lang="en-US" sz="26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9513" y="1439863"/>
            <a:ext cx="6884987" cy="4865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6451600"/>
            <a:ext cx="42418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0" name="TextBox 3"/>
          <p:cNvSpPr txBox="1">
            <a:spLocks noChangeArrowheads="1"/>
          </p:cNvSpPr>
          <p:nvPr/>
        </p:nvSpPr>
        <p:spPr bwMode="auto">
          <a:xfrm>
            <a:off x="1806575" y="379413"/>
            <a:ext cx="58039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800000"/>
                </a:solidFill>
                <a:latin typeface="Calibri" pitchFamily="-65" charset="0"/>
              </a:rPr>
              <a:t>AD pathogenesis in familial and sporadic AD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3050" y="1719263"/>
            <a:ext cx="6807200" cy="318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39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16250" y="5824538"/>
            <a:ext cx="5334000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0" name="TextBox 3"/>
          <p:cNvSpPr txBox="1">
            <a:spLocks noChangeArrowheads="1"/>
          </p:cNvSpPr>
          <p:nvPr/>
        </p:nvSpPr>
        <p:spPr bwMode="auto">
          <a:xfrm>
            <a:off x="511175" y="657225"/>
            <a:ext cx="8015288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600" b="1">
                <a:solidFill>
                  <a:srgbClr val="800000"/>
                </a:solidFill>
                <a:latin typeface="Calibri" pitchFamily="-65" charset="0"/>
              </a:rPr>
              <a:t>Map of APP mutations used to generate mutant AD mice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2800" y="395288"/>
            <a:ext cx="7518400" cy="92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9000" y="3668713"/>
            <a:ext cx="5680075" cy="2595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06475" y="6416675"/>
            <a:ext cx="70231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7" name="Picture 1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17588" y="1535113"/>
            <a:ext cx="723900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106591" y="2601913"/>
            <a:ext cx="3359150" cy="1617662"/>
            <a:chOff x="106591" y="2601913"/>
            <a:chExt cx="3359150" cy="1617662"/>
          </a:xfrm>
        </p:grpSpPr>
        <p:sp>
          <p:nvSpPr>
            <p:cNvPr id="33802" name="Line 23"/>
            <p:cNvSpPr>
              <a:spLocks noChangeShapeType="1"/>
            </p:cNvSpPr>
            <p:nvPr/>
          </p:nvSpPr>
          <p:spPr bwMode="auto">
            <a:xfrm>
              <a:off x="1474788" y="2601913"/>
              <a:ext cx="0" cy="1066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03" name="Text Box 24"/>
            <p:cNvSpPr txBox="1">
              <a:spLocks noChangeArrowheads="1"/>
            </p:cNvSpPr>
            <p:nvPr/>
          </p:nvSpPr>
          <p:spPr bwMode="auto">
            <a:xfrm>
              <a:off x="106591" y="3590925"/>
              <a:ext cx="1717675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solidFill>
                    <a:srgbClr val="145FC4"/>
                  </a:solidFill>
                  <a:latin typeface="Calibri" pitchFamily="-65" charset="0"/>
                </a:rPr>
                <a:t>K670M/N671L</a:t>
              </a:r>
            </a:p>
          </p:txBody>
        </p:sp>
        <p:sp>
          <p:nvSpPr>
            <p:cNvPr id="33804" name="Text Box 25"/>
            <p:cNvSpPr txBox="1">
              <a:spLocks noChangeArrowheads="1"/>
            </p:cNvSpPr>
            <p:nvPr/>
          </p:nvSpPr>
          <p:spPr bwMode="auto">
            <a:xfrm>
              <a:off x="125641" y="3819525"/>
              <a:ext cx="33401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solidFill>
                    <a:srgbClr val="145FC4"/>
                  </a:solidFill>
                  <a:latin typeface="Calibri" pitchFamily="-65" charset="0"/>
                </a:rPr>
                <a:t>Swedish Mutation APPtg2576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3416300" y="2674938"/>
            <a:ext cx="1022350" cy="8763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496050" y="2660650"/>
            <a:ext cx="1217613" cy="993775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438650" y="2660650"/>
            <a:ext cx="1217613" cy="993775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416299" y="3950445"/>
            <a:ext cx="5692775" cy="22733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9575" y="963613"/>
            <a:ext cx="5732463" cy="545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6475" y="6489700"/>
            <a:ext cx="70231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4" name="TextBox 3"/>
          <p:cNvSpPr txBox="1">
            <a:spLocks noChangeArrowheads="1"/>
          </p:cNvSpPr>
          <p:nvPr/>
        </p:nvSpPr>
        <p:spPr bwMode="auto">
          <a:xfrm>
            <a:off x="1590675" y="233363"/>
            <a:ext cx="58864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800000"/>
                </a:solidFill>
                <a:latin typeface="Calibri" pitchFamily="-65" charset="0"/>
              </a:rPr>
              <a:t>Abeta levels in the brain of APPtg2576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006475" y="3006725"/>
            <a:ext cx="584200" cy="158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984250" y="3335338"/>
            <a:ext cx="584200" cy="14287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057275" y="5802313"/>
            <a:ext cx="584200" cy="14287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033463" y="6129338"/>
            <a:ext cx="584200" cy="158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80975" y="1898650"/>
            <a:ext cx="584200" cy="142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80975" y="2087563"/>
            <a:ext cx="584200" cy="14287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851" name="TextBox 11"/>
          <p:cNvSpPr txBox="1">
            <a:spLocks noChangeArrowheads="1"/>
          </p:cNvSpPr>
          <p:nvPr/>
        </p:nvSpPr>
        <p:spPr bwMode="auto">
          <a:xfrm>
            <a:off x="727075" y="1971675"/>
            <a:ext cx="64611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/>
              <a:t>control</a:t>
            </a:r>
          </a:p>
        </p:txBody>
      </p:sp>
      <p:sp>
        <p:nvSpPr>
          <p:cNvPr id="35852" name="TextBox 12"/>
          <p:cNvSpPr txBox="1">
            <a:spLocks noChangeArrowheads="1"/>
          </p:cNvSpPr>
          <p:nvPr/>
        </p:nvSpPr>
        <p:spPr bwMode="auto">
          <a:xfrm>
            <a:off x="733425" y="1758950"/>
            <a:ext cx="97631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/>
              <a:t>APPtg2576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2650" y="1366838"/>
            <a:ext cx="7453313" cy="496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9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6475" y="6416675"/>
            <a:ext cx="70231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0" name="TextBox 3"/>
          <p:cNvSpPr txBox="1">
            <a:spLocks noChangeArrowheads="1"/>
          </p:cNvSpPr>
          <p:nvPr/>
        </p:nvSpPr>
        <p:spPr bwMode="auto">
          <a:xfrm>
            <a:off x="1409700" y="365125"/>
            <a:ext cx="6724650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>
                <a:solidFill>
                  <a:srgbClr val="800000"/>
                </a:solidFill>
                <a:latin typeface="Calibri" pitchFamily="-65" charset="0"/>
              </a:rPr>
              <a:t>APPtg2576 is an animal model characterized by </a:t>
            </a:r>
          </a:p>
          <a:p>
            <a:pPr algn="ctr"/>
            <a:r>
              <a:rPr lang="en-US" sz="2600" b="1">
                <a:solidFill>
                  <a:srgbClr val="800000"/>
                </a:solidFill>
                <a:latin typeface="Calibri" pitchFamily="-65" charset="0"/>
              </a:rPr>
              <a:t>beta-amyloid plaques deposition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130675" y="5532438"/>
            <a:ext cx="511175" cy="158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043087" y="1864376"/>
            <a:ext cx="963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N-term </a:t>
            </a:r>
            <a:r>
              <a:rPr lang="en-US" sz="1400" b="1" dirty="0" err="1" smtClean="0"/>
              <a:t>Ab</a:t>
            </a:r>
            <a:r>
              <a:rPr lang="en-US" sz="1400" b="1" dirty="0" smtClean="0"/>
              <a:t> </a:t>
            </a:r>
            <a:endParaRPr lang="en-US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046855" y="3165126"/>
            <a:ext cx="963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N-term </a:t>
            </a:r>
            <a:r>
              <a:rPr lang="en-US" sz="1400" b="1" dirty="0" err="1" smtClean="0"/>
              <a:t>Ab</a:t>
            </a:r>
            <a:endParaRPr lang="en-US" sz="1400" b="1" dirty="0" smtClean="0"/>
          </a:p>
          <a:p>
            <a:r>
              <a:rPr lang="en-US" sz="1400" b="1" dirty="0" smtClean="0"/>
              <a:t>1-42 </a:t>
            </a:r>
            <a:endParaRPr lang="en-US" sz="1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062238" y="4465876"/>
            <a:ext cx="940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C-term </a:t>
            </a:r>
            <a:r>
              <a:rPr lang="en-US" sz="1400" b="1" dirty="0" err="1" smtClean="0"/>
              <a:t>Ab</a:t>
            </a:r>
            <a:endParaRPr lang="en-US" sz="1400" b="1" dirty="0" smtClean="0"/>
          </a:p>
          <a:p>
            <a:r>
              <a:rPr lang="en-US" sz="1400" b="1" dirty="0" smtClean="0"/>
              <a:t>1-40 </a:t>
            </a:r>
            <a:endParaRPr lang="en-US" sz="1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2800" y="395288"/>
            <a:ext cx="7518400" cy="92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9000" y="3668713"/>
            <a:ext cx="5680075" cy="2595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06475" y="6416675"/>
            <a:ext cx="70231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7" name="Picture 1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17588" y="1535113"/>
            <a:ext cx="723900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525463" y="2601913"/>
            <a:ext cx="3359150" cy="1617662"/>
            <a:chOff x="525463" y="2601913"/>
            <a:chExt cx="3359150" cy="1617662"/>
          </a:xfrm>
        </p:grpSpPr>
        <p:sp>
          <p:nvSpPr>
            <p:cNvPr id="33802" name="Line 23"/>
            <p:cNvSpPr>
              <a:spLocks noChangeShapeType="1"/>
            </p:cNvSpPr>
            <p:nvPr/>
          </p:nvSpPr>
          <p:spPr bwMode="auto">
            <a:xfrm>
              <a:off x="1474788" y="2601913"/>
              <a:ext cx="0" cy="1066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03" name="Text Box 24"/>
            <p:cNvSpPr txBox="1">
              <a:spLocks noChangeArrowheads="1"/>
            </p:cNvSpPr>
            <p:nvPr/>
          </p:nvSpPr>
          <p:spPr bwMode="auto">
            <a:xfrm>
              <a:off x="525463" y="3590925"/>
              <a:ext cx="1717675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solidFill>
                    <a:srgbClr val="145FC4"/>
                  </a:solidFill>
                  <a:latin typeface="Calibri" pitchFamily="-65" charset="0"/>
                </a:rPr>
                <a:t>K670M/N671L</a:t>
              </a:r>
            </a:p>
          </p:txBody>
        </p:sp>
        <p:sp>
          <p:nvSpPr>
            <p:cNvPr id="33804" name="Text Box 25"/>
            <p:cNvSpPr txBox="1">
              <a:spLocks noChangeArrowheads="1"/>
            </p:cNvSpPr>
            <p:nvPr/>
          </p:nvSpPr>
          <p:spPr bwMode="auto">
            <a:xfrm>
              <a:off x="544513" y="3819525"/>
              <a:ext cx="33401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solidFill>
                    <a:srgbClr val="145FC4"/>
                  </a:solidFill>
                  <a:latin typeface="Calibri" pitchFamily="-65" charset="0"/>
                </a:rPr>
                <a:t>Swedish Mutation APPtg2576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3416300" y="2674938"/>
            <a:ext cx="1022350" cy="8763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496050" y="2660650"/>
            <a:ext cx="1217613" cy="993775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438650" y="2660650"/>
            <a:ext cx="1217613" cy="993775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2238375"/>
            <a:ext cx="3827463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1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41863" y="2282825"/>
            <a:ext cx="3937000" cy="142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2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56300" y="6243638"/>
            <a:ext cx="31877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3" name="TextBox 5"/>
          <p:cNvSpPr txBox="1">
            <a:spLocks noChangeArrowheads="1"/>
          </p:cNvSpPr>
          <p:nvPr/>
        </p:nvSpPr>
        <p:spPr bwMode="auto">
          <a:xfrm>
            <a:off x="890588" y="627063"/>
            <a:ext cx="7388225" cy="893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>
                <a:solidFill>
                  <a:srgbClr val="800000"/>
                </a:solidFill>
                <a:latin typeface="Calibri" pitchFamily="-65" charset="0"/>
              </a:rPr>
              <a:t>In APPtg2576 Abeta oligomers form and accumulate</a:t>
            </a:r>
          </a:p>
          <a:p>
            <a:pPr algn="ctr"/>
            <a:r>
              <a:rPr lang="en-US" sz="2600" b="1">
                <a:solidFill>
                  <a:srgbClr val="800000"/>
                </a:solidFill>
                <a:latin typeface="Calibri" pitchFamily="-65" charset="0"/>
              </a:rPr>
              <a:t> before plaque pathology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727410" y="796548"/>
            <a:ext cx="8054406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 dirty="0" smtClean="0"/>
              <a:t>Can we identify the presence of beta-</a:t>
            </a:r>
            <a:r>
              <a:rPr lang="en-US" sz="2600" b="1" dirty="0" err="1" smtClean="0"/>
              <a:t>amyloid</a:t>
            </a:r>
            <a:r>
              <a:rPr lang="en-US" sz="2600" b="1" dirty="0" smtClean="0"/>
              <a:t> plaques for diagnostic purposes?</a:t>
            </a:r>
            <a:endParaRPr lang="en-US" sz="2600" b="1" dirty="0"/>
          </a:p>
        </p:txBody>
      </p:sp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990599" y="4648200"/>
            <a:ext cx="779121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</a:rPr>
              <a:t>Pittsburg Compound B versus antibodies specific for </a:t>
            </a:r>
            <a:r>
              <a:rPr lang="en-US" sz="2400" b="1" dirty="0" err="1" smtClean="0">
                <a:solidFill>
                  <a:srgbClr val="0000FF"/>
                </a:solidFill>
                <a:latin typeface="Symbol" charset="2"/>
              </a:rPr>
              <a:t>b</a:t>
            </a:r>
            <a:r>
              <a:rPr lang="en-US" sz="2400" b="1" dirty="0" err="1">
                <a:solidFill>
                  <a:srgbClr val="0000FF"/>
                </a:solidFill>
              </a:rPr>
              <a:t>-Amyloid</a:t>
            </a:r>
            <a:r>
              <a:rPr lang="en-US" sz="2400" b="1" dirty="0">
                <a:solidFill>
                  <a:srgbClr val="0000FF"/>
                </a:solidFill>
              </a:rPr>
              <a:t> peptides, </a:t>
            </a:r>
            <a:r>
              <a:rPr lang="en-US" sz="2400" b="1" dirty="0" err="1">
                <a:solidFill>
                  <a:srgbClr val="0000FF"/>
                </a:solidFill>
              </a:rPr>
              <a:t>A</a:t>
            </a:r>
            <a:r>
              <a:rPr lang="en-US" sz="2400" b="1" dirty="0" err="1">
                <a:solidFill>
                  <a:srgbClr val="0000FF"/>
                </a:solidFill>
                <a:latin typeface="Symbol" charset="2"/>
              </a:rPr>
              <a:t>b</a:t>
            </a:r>
            <a:r>
              <a:rPr lang="en-US" sz="2400" b="1" dirty="0">
                <a:solidFill>
                  <a:srgbClr val="0000FF"/>
                </a:solidFill>
              </a:rPr>
              <a:t> 1-40, </a:t>
            </a:r>
            <a:r>
              <a:rPr lang="en-US" sz="2400" b="1" dirty="0" err="1">
                <a:solidFill>
                  <a:srgbClr val="0000FF"/>
                </a:solidFill>
              </a:rPr>
              <a:t>A</a:t>
            </a:r>
            <a:r>
              <a:rPr lang="en-US" sz="2400" b="1" dirty="0" err="1">
                <a:solidFill>
                  <a:srgbClr val="0000FF"/>
                </a:solidFill>
                <a:latin typeface="Symbol" charset="2"/>
              </a:rPr>
              <a:t>b</a:t>
            </a:r>
            <a:r>
              <a:rPr lang="en-US" sz="2400" b="1" dirty="0">
                <a:solidFill>
                  <a:srgbClr val="0000FF"/>
                </a:solidFill>
              </a:rPr>
              <a:t> 1-42, </a:t>
            </a:r>
            <a:r>
              <a:rPr lang="en-US" sz="2400" b="1" dirty="0" err="1">
                <a:solidFill>
                  <a:srgbClr val="0000FF"/>
                </a:solidFill>
              </a:rPr>
              <a:t>A</a:t>
            </a:r>
            <a:r>
              <a:rPr lang="en-US" sz="2400" b="1" dirty="0" err="1">
                <a:solidFill>
                  <a:srgbClr val="0000FF"/>
                </a:solidFill>
                <a:latin typeface="Symbol" charset="2"/>
              </a:rPr>
              <a:t>b</a:t>
            </a:r>
            <a:r>
              <a:rPr lang="en-US" sz="2400" b="1" dirty="0">
                <a:solidFill>
                  <a:srgbClr val="0000FF"/>
                </a:solidFill>
              </a:rPr>
              <a:t> 1-43</a:t>
            </a:r>
          </a:p>
        </p:txBody>
      </p:sp>
      <p:sp>
        <p:nvSpPr>
          <p:cNvPr id="38916" name="AutoShape 4"/>
          <p:cNvSpPr>
            <a:spLocks noChangeArrowheads="1"/>
          </p:cNvSpPr>
          <p:nvPr/>
        </p:nvSpPr>
        <p:spPr bwMode="auto">
          <a:xfrm>
            <a:off x="3898403" y="2225755"/>
            <a:ext cx="2109194" cy="2049594"/>
          </a:xfrm>
          <a:prstGeom prst="downArrow">
            <a:avLst>
              <a:gd name="adj1" fmla="val 50000"/>
              <a:gd name="adj2" fmla="val 68750"/>
            </a:avLst>
          </a:prstGeom>
          <a:solidFill>
            <a:srgbClr val="AD110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838" y="1374775"/>
            <a:ext cx="5737225" cy="442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5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5963" y="2166938"/>
            <a:ext cx="3348037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6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18100" y="6296025"/>
            <a:ext cx="37719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37" name="TextBox 4"/>
          <p:cNvSpPr txBox="1">
            <a:spLocks noChangeArrowheads="1"/>
          </p:cNvSpPr>
          <p:nvPr/>
        </p:nvSpPr>
        <p:spPr bwMode="auto">
          <a:xfrm>
            <a:off x="379413" y="457200"/>
            <a:ext cx="84597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The many ways the system tries to get rid of the </a:t>
            </a:r>
            <a:r>
              <a:rPr lang="en-US" sz="2400" b="1" dirty="0" err="1">
                <a:solidFill>
                  <a:srgbClr val="FF0000"/>
                </a:solidFill>
              </a:rPr>
              <a:t>Abeta</a:t>
            </a:r>
            <a:r>
              <a:rPr lang="en-US" sz="2400" b="1" dirty="0">
                <a:solidFill>
                  <a:srgbClr val="FF0000"/>
                </a:solidFill>
              </a:rPr>
              <a:t> peptides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6050" y="1868488"/>
            <a:ext cx="4932363" cy="3748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59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76488" y="5616575"/>
            <a:ext cx="23876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0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38900" y="4776788"/>
            <a:ext cx="2511425" cy="147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1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78413" y="3513138"/>
            <a:ext cx="4065587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2" name="TextBox 5"/>
          <p:cNvSpPr txBox="1">
            <a:spLocks noChangeArrowheads="1"/>
          </p:cNvSpPr>
          <p:nvPr/>
        </p:nvSpPr>
        <p:spPr bwMode="auto">
          <a:xfrm>
            <a:off x="228600" y="381000"/>
            <a:ext cx="820834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Insulin Degrading Enzyme (IDE) is crucial for Abeta degradation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813" y="1277938"/>
            <a:ext cx="7881937" cy="419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4025" y="5718175"/>
            <a:ext cx="8213725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6434138"/>
            <a:ext cx="42418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7" name="TextBox 4"/>
          <p:cNvSpPr txBox="1">
            <a:spLocks noChangeArrowheads="1"/>
          </p:cNvSpPr>
          <p:nvPr/>
        </p:nvSpPr>
        <p:spPr bwMode="auto">
          <a:xfrm>
            <a:off x="1004888" y="407988"/>
            <a:ext cx="72040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800000"/>
                </a:solidFill>
                <a:latin typeface="Calibri" pitchFamily="-65" charset="0"/>
              </a:rPr>
              <a:t>beta-Amyloid can be degraded at multiple sites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400" y="1511300"/>
            <a:ext cx="8331200" cy="383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3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05600" y="6224588"/>
            <a:ext cx="20320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84" name="TextBox 3"/>
          <p:cNvSpPr txBox="1">
            <a:spLocks noChangeArrowheads="1"/>
          </p:cNvSpPr>
          <p:nvPr/>
        </p:nvSpPr>
        <p:spPr bwMode="auto">
          <a:xfrm>
            <a:off x="1166813" y="381000"/>
            <a:ext cx="67301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IDE levels are reduced in brain areas affected by AD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6338" y="1525588"/>
            <a:ext cx="67945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07" name="Text Box 3"/>
          <p:cNvSpPr txBox="1">
            <a:spLocks noChangeArrowheads="1"/>
          </p:cNvSpPr>
          <p:nvPr/>
        </p:nvSpPr>
        <p:spPr bwMode="auto">
          <a:xfrm>
            <a:off x="855663" y="258763"/>
            <a:ext cx="7450137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Decreased </a:t>
            </a:r>
            <a:r>
              <a:rPr lang="en-US" sz="2400" b="1" dirty="0" err="1">
                <a:solidFill>
                  <a:srgbClr val="FF0000"/>
                </a:solidFill>
              </a:rPr>
              <a:t>A</a:t>
            </a:r>
            <a:r>
              <a:rPr lang="en-US" sz="2400" b="1" dirty="0" err="1">
                <a:solidFill>
                  <a:srgbClr val="FF0000"/>
                </a:solidFill>
                <a:latin typeface="Symbol" pitchFamily="36" charset="2"/>
              </a:rPr>
              <a:t>b</a:t>
            </a:r>
            <a:r>
              <a:rPr lang="en-US" sz="2400" b="1" dirty="0">
                <a:solidFill>
                  <a:srgbClr val="FF0000"/>
                </a:solidFill>
              </a:rPr>
              <a:t> plaque burden in animals </a:t>
            </a:r>
            <a:r>
              <a:rPr lang="en-US" sz="2400" b="1" dirty="0" err="1">
                <a:solidFill>
                  <a:srgbClr val="FF0000"/>
                </a:solidFill>
              </a:rPr>
              <a:t>overexpressing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Insulin Degrading Enzyme (IDE) and </a:t>
            </a:r>
            <a:r>
              <a:rPr lang="en-US" sz="2400" b="1" dirty="0" err="1">
                <a:solidFill>
                  <a:srgbClr val="FF0000"/>
                </a:solidFill>
              </a:rPr>
              <a:t>Neprilysin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72708" name="Text Box 4"/>
          <p:cNvSpPr txBox="1">
            <a:spLocks noChangeArrowheads="1"/>
          </p:cNvSpPr>
          <p:nvPr/>
        </p:nvSpPr>
        <p:spPr bwMode="auto">
          <a:xfrm>
            <a:off x="4175125" y="5872163"/>
            <a:ext cx="1477963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Geneva" pitchFamily="36" charset="0"/>
              </a:rPr>
              <a:t>Leissring et al.,</a:t>
            </a:r>
          </a:p>
        </p:txBody>
      </p:sp>
      <p:pic>
        <p:nvPicPr>
          <p:cNvPr id="7270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86400" y="5943600"/>
            <a:ext cx="35814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152400" y="2165350"/>
            <a:ext cx="8915400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>
                <a:solidFill>
                  <a:srgbClr val="CC0000"/>
                </a:solidFill>
              </a:rPr>
              <a:t>Intracellular trafficking of APP: relation to its physiological function? </a:t>
            </a:r>
          </a:p>
          <a:p>
            <a:pPr algn="ctr"/>
            <a:endParaRPr 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2971800" y="290513"/>
            <a:ext cx="384016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FF0000"/>
                </a:solidFill>
                <a:latin typeface="Arial" pitchFamily="-105" charset="0"/>
                <a:ea typeface="Arial" pitchFamily="-105" charset="0"/>
                <a:cs typeface="Arial" pitchFamily="-105" charset="0"/>
              </a:rPr>
              <a:t>Processing of APP</a:t>
            </a:r>
            <a:endParaRPr lang="en-US" b="1">
              <a:solidFill>
                <a:srgbClr val="FF0000"/>
              </a:solidFill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1981200" y="4594225"/>
            <a:ext cx="1428750" cy="385763"/>
            <a:chOff x="1981669" y="4594787"/>
            <a:chExt cx="1428433" cy="385582"/>
          </a:xfrm>
        </p:grpSpPr>
        <p:sp>
          <p:nvSpPr>
            <p:cNvPr id="20546" name="Line 13"/>
            <p:cNvSpPr>
              <a:spLocks noChangeShapeType="1"/>
            </p:cNvSpPr>
            <p:nvPr/>
          </p:nvSpPr>
          <p:spPr bwMode="auto">
            <a:xfrm>
              <a:off x="3358445" y="4594787"/>
              <a:ext cx="0" cy="3702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47" name="Text Box 15"/>
            <p:cNvSpPr txBox="1">
              <a:spLocks noChangeArrowheads="1"/>
            </p:cNvSpPr>
            <p:nvPr/>
          </p:nvSpPr>
          <p:spPr bwMode="auto">
            <a:xfrm>
              <a:off x="1981669" y="4611685"/>
              <a:ext cx="1428433" cy="3686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b="1">
                  <a:latin typeface="Symbol" pitchFamily="-105" charset="2"/>
                  <a:ea typeface="Symbol" pitchFamily="-105" charset="2"/>
                  <a:cs typeface="Symbol" pitchFamily="-105" charset="2"/>
                </a:rPr>
                <a:t>g</a:t>
              </a:r>
              <a:r>
                <a:rPr lang="en-US" sz="1800" b="1">
                  <a:solidFill>
                    <a:srgbClr val="000000"/>
                  </a:solidFill>
                  <a:latin typeface="Arial" pitchFamily="-105" charset="0"/>
                  <a:ea typeface="Arial" pitchFamily="-105" charset="0"/>
                  <a:cs typeface="Arial" pitchFamily="-105" charset="0"/>
                </a:rPr>
                <a:t>-secretase</a:t>
              </a:r>
            </a:p>
          </p:txBody>
        </p:sp>
      </p:grpSp>
      <p:grpSp>
        <p:nvGrpSpPr>
          <p:cNvPr id="3" name="Group 69"/>
          <p:cNvGrpSpPr>
            <a:grpSpLocks/>
          </p:cNvGrpSpPr>
          <p:nvPr/>
        </p:nvGrpSpPr>
        <p:grpSpPr bwMode="auto">
          <a:xfrm>
            <a:off x="1196975" y="5637213"/>
            <a:ext cx="2819400" cy="1112837"/>
            <a:chOff x="1197488" y="5637854"/>
            <a:chExt cx="2818969" cy="1112196"/>
          </a:xfrm>
        </p:grpSpPr>
        <p:sp>
          <p:nvSpPr>
            <p:cNvPr id="20544" name="Line 17"/>
            <p:cNvSpPr>
              <a:spLocks noChangeShapeType="1"/>
            </p:cNvSpPr>
            <p:nvPr/>
          </p:nvSpPr>
          <p:spPr bwMode="auto">
            <a:xfrm>
              <a:off x="1296604" y="5637854"/>
              <a:ext cx="271985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45" name="Text Box 19"/>
            <p:cNvSpPr txBox="1">
              <a:spLocks noChangeArrowheads="1"/>
            </p:cNvSpPr>
            <p:nvPr/>
          </p:nvSpPr>
          <p:spPr bwMode="auto">
            <a:xfrm>
              <a:off x="1197488" y="5673187"/>
              <a:ext cx="2536198" cy="1076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>
                  <a:solidFill>
                    <a:srgbClr val="000090"/>
                  </a:solidFill>
                  <a:latin typeface="Arial" pitchFamily="-105" charset="0"/>
                  <a:ea typeface="Arial" pitchFamily="-105" charset="0"/>
                  <a:cs typeface="Arial" pitchFamily="-105" charset="0"/>
                </a:rPr>
                <a:t>Protective</a:t>
              </a:r>
            </a:p>
            <a:p>
              <a:pPr algn="ctr"/>
              <a:r>
                <a:rPr lang="en-US" sz="2000" b="1">
                  <a:solidFill>
                    <a:srgbClr val="000090"/>
                  </a:solidFill>
                  <a:latin typeface="Arial" pitchFamily="-105" charset="0"/>
                  <a:ea typeface="Arial" pitchFamily="-105" charset="0"/>
                  <a:cs typeface="Arial" pitchFamily="-105" charset="0"/>
                </a:rPr>
                <a:t>non-amyloidogenic </a:t>
              </a:r>
            </a:p>
            <a:p>
              <a:pPr algn="ctr"/>
              <a:r>
                <a:rPr lang="en-US" sz="2000" b="1">
                  <a:solidFill>
                    <a:srgbClr val="000090"/>
                  </a:solidFill>
                  <a:latin typeface="Arial" pitchFamily="-105" charset="0"/>
                  <a:ea typeface="Arial" pitchFamily="-105" charset="0"/>
                  <a:cs typeface="Arial" pitchFamily="-105" charset="0"/>
                </a:rPr>
                <a:t>pathway</a:t>
              </a:r>
            </a:p>
          </p:txBody>
        </p:sp>
      </p:grpSp>
      <p:grpSp>
        <p:nvGrpSpPr>
          <p:cNvPr id="4" name="Group 76"/>
          <p:cNvGrpSpPr>
            <a:grpSpLocks/>
          </p:cNvGrpSpPr>
          <p:nvPr/>
        </p:nvGrpSpPr>
        <p:grpSpPr bwMode="auto">
          <a:xfrm>
            <a:off x="5029200" y="5637213"/>
            <a:ext cx="2965450" cy="1103312"/>
            <a:chOff x="5029200" y="5637854"/>
            <a:chExt cx="2964728" cy="1102978"/>
          </a:xfrm>
        </p:grpSpPr>
        <p:sp>
          <p:nvSpPr>
            <p:cNvPr id="20542" name="Line 18"/>
            <p:cNvSpPr>
              <a:spLocks noChangeShapeType="1"/>
            </p:cNvSpPr>
            <p:nvPr/>
          </p:nvSpPr>
          <p:spPr bwMode="auto">
            <a:xfrm>
              <a:off x="5029200" y="5637854"/>
              <a:ext cx="296472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43" name="Text Box 20"/>
            <p:cNvSpPr txBox="1">
              <a:spLocks noChangeArrowheads="1"/>
            </p:cNvSpPr>
            <p:nvPr/>
          </p:nvSpPr>
          <p:spPr bwMode="auto">
            <a:xfrm>
              <a:off x="5562942" y="5663969"/>
              <a:ext cx="1980858" cy="1076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>
                  <a:solidFill>
                    <a:srgbClr val="C62002"/>
                  </a:solidFill>
                  <a:latin typeface="Arial" pitchFamily="-105" charset="0"/>
                  <a:ea typeface="Arial" pitchFamily="-105" charset="0"/>
                  <a:cs typeface="Arial" pitchFamily="-105" charset="0"/>
                </a:rPr>
                <a:t>Pathogenic</a:t>
              </a:r>
            </a:p>
            <a:p>
              <a:pPr algn="ctr"/>
              <a:r>
                <a:rPr lang="en-US" sz="2000" b="1">
                  <a:solidFill>
                    <a:srgbClr val="C62002"/>
                  </a:solidFill>
                  <a:latin typeface="Arial" pitchFamily="-105" charset="0"/>
                  <a:ea typeface="Arial" pitchFamily="-105" charset="0"/>
                  <a:cs typeface="Arial" pitchFamily="-105" charset="0"/>
                </a:rPr>
                <a:t>amyloidogenic</a:t>
              </a:r>
            </a:p>
            <a:p>
              <a:pPr algn="ctr"/>
              <a:r>
                <a:rPr lang="en-US" sz="2000" b="1">
                  <a:solidFill>
                    <a:srgbClr val="C62002"/>
                  </a:solidFill>
                  <a:latin typeface="Arial" pitchFamily="-105" charset="0"/>
                  <a:ea typeface="Arial" pitchFamily="-105" charset="0"/>
                  <a:cs typeface="Arial" pitchFamily="-105" charset="0"/>
                </a:rPr>
                <a:t> pathway</a:t>
              </a:r>
            </a:p>
          </p:txBody>
        </p:sp>
      </p:grpSp>
      <p:sp>
        <p:nvSpPr>
          <p:cNvPr id="20486" name="Text Box 21"/>
          <p:cNvSpPr txBox="1">
            <a:spLocks noChangeArrowheads="1"/>
          </p:cNvSpPr>
          <p:nvPr/>
        </p:nvSpPr>
        <p:spPr bwMode="auto">
          <a:xfrm>
            <a:off x="7138988" y="4268788"/>
            <a:ext cx="168275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00000"/>
                </a:solidFill>
                <a:latin typeface="Arial" pitchFamily="-105" charset="0"/>
                <a:ea typeface="Arial" pitchFamily="-105" charset="0"/>
                <a:cs typeface="Arial" pitchFamily="-105" charset="0"/>
              </a:rPr>
              <a:t> </a:t>
            </a:r>
          </a:p>
        </p:txBody>
      </p:sp>
      <p:sp>
        <p:nvSpPr>
          <p:cNvPr id="20487" name="Text Box 29"/>
          <p:cNvSpPr txBox="1">
            <a:spLocks noChangeArrowheads="1"/>
          </p:cNvSpPr>
          <p:nvPr/>
        </p:nvSpPr>
        <p:spPr bwMode="auto">
          <a:xfrm>
            <a:off x="2963863" y="3495675"/>
            <a:ext cx="16986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>
              <a:solidFill>
                <a:srgbClr val="000000"/>
              </a:solidFill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1030288" y="2033588"/>
            <a:ext cx="6013450" cy="1190625"/>
            <a:chOff x="2682" y="1357"/>
            <a:chExt cx="954" cy="326"/>
          </a:xfrm>
        </p:grpSpPr>
        <p:grpSp>
          <p:nvGrpSpPr>
            <p:cNvPr id="6" name="Group 31"/>
            <p:cNvGrpSpPr>
              <a:grpSpLocks/>
            </p:cNvGrpSpPr>
            <p:nvPr/>
          </p:nvGrpSpPr>
          <p:grpSpPr bwMode="auto">
            <a:xfrm>
              <a:off x="2680" y="1394"/>
              <a:ext cx="954" cy="289"/>
              <a:chOff x="1944" y="1248"/>
              <a:chExt cx="1890" cy="528"/>
            </a:xfrm>
          </p:grpSpPr>
          <p:sp>
            <p:nvSpPr>
              <p:cNvPr id="20537" name="Rectangle 32"/>
              <p:cNvSpPr>
                <a:spLocks noChangeArrowheads="1"/>
              </p:cNvSpPr>
              <p:nvPr/>
            </p:nvSpPr>
            <p:spPr bwMode="auto">
              <a:xfrm>
                <a:off x="1944" y="1479"/>
                <a:ext cx="1134" cy="192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99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pitchFamily="-105" charset="0"/>
                  <a:ea typeface="Arial" pitchFamily="-105" charset="0"/>
                  <a:cs typeface="Arial" pitchFamily="-105" charset="0"/>
                </a:endParaRPr>
              </a:p>
            </p:txBody>
          </p:sp>
          <p:sp>
            <p:nvSpPr>
              <p:cNvPr id="20538" name="Rectangle 33"/>
              <p:cNvSpPr>
                <a:spLocks noChangeArrowheads="1"/>
              </p:cNvSpPr>
              <p:nvPr/>
            </p:nvSpPr>
            <p:spPr bwMode="auto">
              <a:xfrm>
                <a:off x="3078" y="1479"/>
                <a:ext cx="378" cy="192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rgbClr val="CC0000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rgbClr val="CC0000"/>
                  </a:solidFill>
                  <a:latin typeface="Arial" pitchFamily="-105" charset="0"/>
                  <a:ea typeface="Arial" pitchFamily="-105" charset="0"/>
                  <a:cs typeface="Arial" pitchFamily="-105" charset="0"/>
                </a:endParaRPr>
              </a:p>
            </p:txBody>
          </p:sp>
          <p:sp>
            <p:nvSpPr>
              <p:cNvPr id="20539" name="Rectangle 34"/>
              <p:cNvSpPr>
                <a:spLocks noChangeArrowheads="1"/>
              </p:cNvSpPr>
              <p:nvPr/>
            </p:nvSpPr>
            <p:spPr bwMode="auto">
              <a:xfrm>
                <a:off x="3456" y="1479"/>
                <a:ext cx="378" cy="192"/>
              </a:xfrm>
              <a:prstGeom prst="rect">
                <a:avLst/>
              </a:prstGeom>
              <a:solidFill>
                <a:srgbClr val="339966"/>
              </a:solidFill>
              <a:ln w="9525">
                <a:solidFill>
                  <a:srgbClr val="339966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pitchFamily="-105" charset="0"/>
                  <a:ea typeface="Arial" pitchFamily="-105" charset="0"/>
                  <a:cs typeface="Arial" pitchFamily="-105" charset="0"/>
                </a:endParaRPr>
              </a:p>
            </p:txBody>
          </p:sp>
          <p:sp>
            <p:nvSpPr>
              <p:cNvPr id="20540" name="Line 35"/>
              <p:cNvSpPr>
                <a:spLocks noChangeShapeType="1"/>
              </p:cNvSpPr>
              <p:nvPr/>
            </p:nvSpPr>
            <p:spPr bwMode="auto">
              <a:xfrm>
                <a:off x="3276" y="1248"/>
                <a:ext cx="0" cy="52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41" name="Line 36"/>
              <p:cNvSpPr>
                <a:spLocks noChangeShapeType="1"/>
              </p:cNvSpPr>
              <p:nvPr/>
            </p:nvSpPr>
            <p:spPr bwMode="auto">
              <a:xfrm>
                <a:off x="3612" y="1248"/>
                <a:ext cx="0" cy="52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0536" name="Text Box 37"/>
            <p:cNvSpPr txBox="1">
              <a:spLocks noChangeArrowheads="1"/>
            </p:cNvSpPr>
            <p:nvPr/>
          </p:nvSpPr>
          <p:spPr bwMode="auto">
            <a:xfrm>
              <a:off x="3336" y="1357"/>
              <a:ext cx="27" cy="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 sz="900" b="1">
                <a:solidFill>
                  <a:srgbClr val="000000"/>
                </a:solidFill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</p:grpSp>
      <p:sp>
        <p:nvSpPr>
          <p:cNvPr id="20489" name="Text Box 38"/>
          <p:cNvSpPr txBox="1">
            <a:spLocks noChangeArrowheads="1"/>
          </p:cNvSpPr>
          <p:nvPr/>
        </p:nvSpPr>
        <p:spPr bwMode="auto">
          <a:xfrm>
            <a:off x="865188" y="1665288"/>
            <a:ext cx="744537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 pitchFamily="-105" charset="0"/>
                <a:ea typeface="Arial" pitchFamily="-105" charset="0"/>
                <a:cs typeface="Arial" pitchFamily="-105" charset="0"/>
              </a:rPr>
              <a:t>APP</a:t>
            </a:r>
          </a:p>
        </p:txBody>
      </p:sp>
      <p:sp>
        <p:nvSpPr>
          <p:cNvPr id="20490" name="Text Box 39"/>
          <p:cNvSpPr txBox="1">
            <a:spLocks noChangeArrowheads="1"/>
          </p:cNvSpPr>
          <p:nvPr/>
        </p:nvSpPr>
        <p:spPr bwMode="auto">
          <a:xfrm>
            <a:off x="5483225" y="1885950"/>
            <a:ext cx="781050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 pitchFamily="-105" charset="0"/>
                <a:ea typeface="Arial" pitchFamily="-105" charset="0"/>
                <a:cs typeface="Arial" pitchFamily="-105" charset="0"/>
              </a:rPr>
              <a:t>TMD</a:t>
            </a:r>
          </a:p>
        </p:txBody>
      </p:sp>
      <p:grpSp>
        <p:nvGrpSpPr>
          <p:cNvPr id="7" name="Group 66"/>
          <p:cNvGrpSpPr>
            <a:grpSpLocks/>
          </p:cNvGrpSpPr>
          <p:nvPr/>
        </p:nvGrpSpPr>
        <p:grpSpPr bwMode="auto">
          <a:xfrm>
            <a:off x="152400" y="4165600"/>
            <a:ext cx="4210050" cy="377825"/>
            <a:chOff x="152400" y="4166192"/>
            <a:chExt cx="4209505" cy="377900"/>
          </a:xfrm>
        </p:grpSpPr>
        <p:grpSp>
          <p:nvGrpSpPr>
            <p:cNvPr id="8" name="Group 7"/>
            <p:cNvGrpSpPr>
              <a:grpSpLocks/>
            </p:cNvGrpSpPr>
            <p:nvPr/>
          </p:nvGrpSpPr>
          <p:grpSpPr bwMode="auto">
            <a:xfrm>
              <a:off x="1145015" y="4226103"/>
              <a:ext cx="2724227" cy="241181"/>
              <a:chOff x="90" y="2295"/>
              <a:chExt cx="1962" cy="192"/>
            </a:xfrm>
          </p:grpSpPr>
          <p:sp>
            <p:nvSpPr>
              <p:cNvPr id="20531" name="Rectangle 8"/>
              <p:cNvSpPr>
                <a:spLocks noChangeArrowheads="1"/>
              </p:cNvSpPr>
              <p:nvPr/>
            </p:nvSpPr>
            <p:spPr bwMode="auto">
              <a:xfrm>
                <a:off x="90" y="2295"/>
                <a:ext cx="1134" cy="192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99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pitchFamily="-105" charset="0"/>
                  <a:ea typeface="Arial" pitchFamily="-105" charset="0"/>
                  <a:cs typeface="Arial" pitchFamily="-105" charset="0"/>
                </a:endParaRPr>
              </a:p>
            </p:txBody>
          </p:sp>
          <p:sp>
            <p:nvSpPr>
              <p:cNvPr id="20532" name="Rectangle 9"/>
              <p:cNvSpPr>
                <a:spLocks noChangeArrowheads="1"/>
              </p:cNvSpPr>
              <p:nvPr/>
            </p:nvSpPr>
            <p:spPr bwMode="auto">
              <a:xfrm>
                <a:off x="1224" y="2295"/>
                <a:ext cx="216" cy="192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rgbClr val="CC0000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rgbClr val="CC0000"/>
                  </a:solidFill>
                  <a:latin typeface="Arial" pitchFamily="-105" charset="0"/>
                  <a:ea typeface="Arial" pitchFamily="-105" charset="0"/>
                  <a:cs typeface="Arial" pitchFamily="-105" charset="0"/>
                </a:endParaRPr>
              </a:p>
            </p:txBody>
          </p:sp>
          <p:sp>
            <p:nvSpPr>
              <p:cNvPr id="20533" name="Rectangle 10"/>
              <p:cNvSpPr>
                <a:spLocks noChangeArrowheads="1"/>
              </p:cNvSpPr>
              <p:nvPr/>
            </p:nvSpPr>
            <p:spPr bwMode="auto">
              <a:xfrm>
                <a:off x="1512" y="2295"/>
                <a:ext cx="162" cy="192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rgbClr val="CC0000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rgbClr val="CC0000"/>
                  </a:solidFill>
                  <a:latin typeface="Arial" pitchFamily="-105" charset="0"/>
                  <a:ea typeface="Arial" pitchFamily="-105" charset="0"/>
                  <a:cs typeface="Arial" pitchFamily="-105" charset="0"/>
                </a:endParaRPr>
              </a:p>
            </p:txBody>
          </p:sp>
          <p:sp>
            <p:nvSpPr>
              <p:cNvPr id="20534" name="Rectangle 11"/>
              <p:cNvSpPr>
                <a:spLocks noChangeArrowheads="1"/>
              </p:cNvSpPr>
              <p:nvPr/>
            </p:nvSpPr>
            <p:spPr bwMode="auto">
              <a:xfrm>
                <a:off x="1674" y="2295"/>
                <a:ext cx="378" cy="192"/>
              </a:xfrm>
              <a:prstGeom prst="rect">
                <a:avLst/>
              </a:prstGeom>
              <a:solidFill>
                <a:srgbClr val="339966"/>
              </a:solidFill>
              <a:ln w="9525">
                <a:solidFill>
                  <a:srgbClr val="339966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pitchFamily="-105" charset="0"/>
                  <a:ea typeface="Arial" pitchFamily="-105" charset="0"/>
                  <a:cs typeface="Arial" pitchFamily="-105" charset="0"/>
                </a:endParaRPr>
              </a:p>
            </p:txBody>
          </p:sp>
        </p:grpSp>
        <p:sp>
          <p:nvSpPr>
            <p:cNvPr id="20529" name="Text Box 16"/>
            <p:cNvSpPr txBox="1">
              <a:spLocks noChangeArrowheads="1"/>
            </p:cNvSpPr>
            <p:nvPr/>
          </p:nvSpPr>
          <p:spPr bwMode="auto">
            <a:xfrm>
              <a:off x="152400" y="4166192"/>
              <a:ext cx="1061122" cy="3686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b="1">
                  <a:solidFill>
                    <a:srgbClr val="000000"/>
                  </a:solidFill>
                  <a:latin typeface="Arial" pitchFamily="-105" charset="0"/>
                  <a:ea typeface="Arial" pitchFamily="-105" charset="0"/>
                  <a:cs typeface="Arial" pitchFamily="-105" charset="0"/>
                </a:rPr>
                <a:t>s</a:t>
              </a:r>
              <a:r>
                <a:rPr lang="en-US" sz="1800" b="1">
                  <a:latin typeface="Symbol" pitchFamily="-105" charset="2"/>
                  <a:ea typeface="Symbol" pitchFamily="-105" charset="2"/>
                  <a:cs typeface="Symbol" pitchFamily="-105" charset="2"/>
                </a:rPr>
                <a:t>a</a:t>
              </a:r>
              <a:r>
                <a:rPr lang="en-US" sz="1800" b="1">
                  <a:solidFill>
                    <a:srgbClr val="000000"/>
                  </a:solidFill>
                  <a:latin typeface="Arial" pitchFamily="-105" charset="0"/>
                  <a:ea typeface="Arial" pitchFamily="-105" charset="0"/>
                  <a:cs typeface="Arial" pitchFamily="-105" charset="0"/>
                </a:rPr>
                <a:t>APPs</a:t>
              </a:r>
            </a:p>
          </p:txBody>
        </p:sp>
        <p:sp>
          <p:nvSpPr>
            <p:cNvPr id="20530" name="Text Box 40"/>
            <p:cNvSpPr txBox="1">
              <a:spLocks noChangeArrowheads="1"/>
            </p:cNvSpPr>
            <p:nvPr/>
          </p:nvSpPr>
          <p:spPr bwMode="auto">
            <a:xfrm>
              <a:off x="3803650" y="4186162"/>
              <a:ext cx="558255" cy="3579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b="1">
                  <a:latin typeface="Arial" pitchFamily="-105" charset="0"/>
                  <a:ea typeface="Arial" pitchFamily="-105" charset="0"/>
                  <a:cs typeface="Arial" pitchFamily="-105" charset="0"/>
                </a:rPr>
                <a:t>C83</a:t>
              </a:r>
            </a:p>
          </p:txBody>
        </p:sp>
      </p:grpSp>
      <p:grpSp>
        <p:nvGrpSpPr>
          <p:cNvPr id="9" name="Group 73"/>
          <p:cNvGrpSpPr>
            <a:grpSpLocks/>
          </p:cNvGrpSpPr>
          <p:nvPr/>
        </p:nvGrpSpPr>
        <p:grpSpPr bwMode="auto">
          <a:xfrm>
            <a:off x="4749800" y="4171950"/>
            <a:ext cx="3559175" cy="604838"/>
            <a:chOff x="4749623" y="4172337"/>
            <a:chExt cx="3559422" cy="603720"/>
          </a:xfrm>
        </p:grpSpPr>
        <p:sp>
          <p:nvSpPr>
            <p:cNvPr id="20523" name="Rectangle 4"/>
            <p:cNvSpPr>
              <a:spLocks noChangeArrowheads="1"/>
            </p:cNvSpPr>
            <p:nvPr/>
          </p:nvSpPr>
          <p:spPr bwMode="auto">
            <a:xfrm>
              <a:off x="6672177" y="4226103"/>
              <a:ext cx="524731" cy="241181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CC0000"/>
                </a:solidFill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0524" name="Rectangle 5"/>
            <p:cNvSpPr>
              <a:spLocks noChangeArrowheads="1"/>
            </p:cNvSpPr>
            <p:nvPr/>
          </p:nvSpPr>
          <p:spPr bwMode="auto">
            <a:xfrm>
              <a:off x="7196907" y="4226103"/>
              <a:ext cx="524731" cy="241181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0525" name="Rectangle 6"/>
            <p:cNvSpPr>
              <a:spLocks noChangeArrowheads="1"/>
            </p:cNvSpPr>
            <p:nvPr/>
          </p:nvSpPr>
          <p:spPr bwMode="auto">
            <a:xfrm>
              <a:off x="4800638" y="4226103"/>
              <a:ext cx="1680595" cy="241181"/>
            </a:xfrm>
            <a:prstGeom prst="rect">
              <a:avLst/>
            </a:prstGeom>
            <a:solidFill>
              <a:srgbClr val="000099"/>
            </a:solidFill>
            <a:ln w="9525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0526" name="Text Box 42"/>
            <p:cNvSpPr txBox="1">
              <a:spLocks noChangeArrowheads="1"/>
            </p:cNvSpPr>
            <p:nvPr/>
          </p:nvSpPr>
          <p:spPr bwMode="auto">
            <a:xfrm>
              <a:off x="4749623" y="4407373"/>
              <a:ext cx="1042173" cy="3686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b="1">
                  <a:solidFill>
                    <a:srgbClr val="000000"/>
                  </a:solidFill>
                  <a:latin typeface="Arial" pitchFamily="-105" charset="0"/>
                  <a:ea typeface="Arial" pitchFamily="-105" charset="0"/>
                  <a:cs typeface="Arial" pitchFamily="-105" charset="0"/>
                </a:rPr>
                <a:t>s</a:t>
              </a:r>
              <a:r>
                <a:rPr lang="en-US" sz="1800" b="1">
                  <a:latin typeface="Symbol" pitchFamily="-105" charset="2"/>
                  <a:ea typeface="Symbol" pitchFamily="-105" charset="2"/>
                  <a:cs typeface="Symbol" pitchFamily="-105" charset="2"/>
                </a:rPr>
                <a:t>b</a:t>
              </a:r>
              <a:r>
                <a:rPr lang="en-US" sz="1800" b="1">
                  <a:solidFill>
                    <a:srgbClr val="000000"/>
                  </a:solidFill>
                  <a:latin typeface="Arial" pitchFamily="-105" charset="0"/>
                  <a:ea typeface="Arial" pitchFamily="-105" charset="0"/>
                  <a:cs typeface="Arial" pitchFamily="-105" charset="0"/>
                </a:rPr>
                <a:t>APPs</a:t>
              </a:r>
            </a:p>
          </p:txBody>
        </p:sp>
        <p:sp>
          <p:nvSpPr>
            <p:cNvPr id="20527" name="Text Box 43"/>
            <p:cNvSpPr txBox="1">
              <a:spLocks noChangeArrowheads="1"/>
            </p:cNvSpPr>
            <p:nvPr/>
          </p:nvSpPr>
          <p:spPr bwMode="auto">
            <a:xfrm>
              <a:off x="7750790" y="4172337"/>
              <a:ext cx="558255" cy="3579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b="1">
                  <a:latin typeface="Arial" pitchFamily="-105" charset="0"/>
                  <a:ea typeface="Arial" pitchFamily="-105" charset="0"/>
                  <a:cs typeface="Arial" pitchFamily="-105" charset="0"/>
                </a:rPr>
                <a:t>C99</a:t>
              </a:r>
            </a:p>
          </p:txBody>
        </p:sp>
      </p:grpSp>
      <p:grpSp>
        <p:nvGrpSpPr>
          <p:cNvPr id="10" name="Group 74"/>
          <p:cNvGrpSpPr>
            <a:grpSpLocks/>
          </p:cNvGrpSpPr>
          <p:nvPr/>
        </p:nvGrpSpPr>
        <p:grpSpPr bwMode="auto">
          <a:xfrm>
            <a:off x="5867400" y="4594225"/>
            <a:ext cx="1428750" cy="422275"/>
            <a:chOff x="5867400" y="4594787"/>
            <a:chExt cx="1428433" cy="422097"/>
          </a:xfrm>
        </p:grpSpPr>
        <p:sp>
          <p:nvSpPr>
            <p:cNvPr id="20521" name="Line 27"/>
            <p:cNvSpPr>
              <a:spLocks noChangeShapeType="1"/>
            </p:cNvSpPr>
            <p:nvPr/>
          </p:nvSpPr>
          <p:spPr bwMode="auto">
            <a:xfrm>
              <a:off x="7239000" y="4594787"/>
              <a:ext cx="0" cy="3702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22" name="Text Box 45"/>
            <p:cNvSpPr txBox="1">
              <a:spLocks noChangeArrowheads="1"/>
            </p:cNvSpPr>
            <p:nvPr/>
          </p:nvSpPr>
          <p:spPr bwMode="auto">
            <a:xfrm>
              <a:off x="5867400" y="4648200"/>
              <a:ext cx="1428433" cy="3686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b="1">
                  <a:latin typeface="Symbol" pitchFamily="-105" charset="2"/>
                  <a:ea typeface="Symbol" pitchFamily="-105" charset="2"/>
                  <a:cs typeface="Symbol" pitchFamily="-105" charset="2"/>
                </a:rPr>
                <a:t>g</a:t>
              </a:r>
              <a:r>
                <a:rPr lang="en-US" sz="1800" b="1">
                  <a:solidFill>
                    <a:srgbClr val="000000"/>
                  </a:solidFill>
                  <a:latin typeface="Arial" pitchFamily="-105" charset="0"/>
                  <a:ea typeface="Arial" pitchFamily="-105" charset="0"/>
                  <a:cs typeface="Arial" pitchFamily="-105" charset="0"/>
                </a:rPr>
                <a:t>-secretase</a:t>
              </a:r>
            </a:p>
          </p:txBody>
        </p:sp>
      </p:grpSp>
      <p:sp>
        <p:nvSpPr>
          <p:cNvPr id="20494" name="Text Box 47"/>
          <p:cNvSpPr txBox="1">
            <a:spLocks noChangeArrowheads="1"/>
          </p:cNvSpPr>
          <p:nvPr/>
        </p:nvSpPr>
        <p:spPr bwMode="auto">
          <a:xfrm>
            <a:off x="1074738" y="3067050"/>
            <a:ext cx="819150" cy="35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>
                <a:latin typeface="Arial" pitchFamily="-105" charset="0"/>
                <a:ea typeface="Arial" pitchFamily="-105" charset="0"/>
                <a:cs typeface="Arial" pitchFamily="-105" charset="0"/>
              </a:rPr>
              <a:t>NH2</a:t>
            </a:r>
          </a:p>
        </p:txBody>
      </p:sp>
      <p:sp>
        <p:nvSpPr>
          <p:cNvPr id="20495" name="Text Box 48"/>
          <p:cNvSpPr txBox="1">
            <a:spLocks noChangeArrowheads="1"/>
          </p:cNvSpPr>
          <p:nvPr/>
        </p:nvSpPr>
        <p:spPr bwMode="auto">
          <a:xfrm>
            <a:off x="6692900" y="3079750"/>
            <a:ext cx="10795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>
                <a:latin typeface="Arial" pitchFamily="-105" charset="0"/>
                <a:ea typeface="Arial" pitchFamily="-105" charset="0"/>
                <a:cs typeface="Arial" pitchFamily="-105" charset="0"/>
              </a:rPr>
              <a:t>COOH</a:t>
            </a:r>
          </a:p>
        </p:txBody>
      </p:sp>
      <p:grpSp>
        <p:nvGrpSpPr>
          <p:cNvPr id="11" name="Group 75"/>
          <p:cNvGrpSpPr>
            <a:grpSpLocks/>
          </p:cNvGrpSpPr>
          <p:nvPr/>
        </p:nvGrpSpPr>
        <p:grpSpPr bwMode="auto">
          <a:xfrm>
            <a:off x="6243638" y="5038725"/>
            <a:ext cx="1985962" cy="663575"/>
            <a:chOff x="6243647" y="5039380"/>
            <a:chExt cx="1985953" cy="662993"/>
          </a:xfrm>
        </p:grpSpPr>
        <p:sp>
          <p:nvSpPr>
            <p:cNvPr id="20517" name="Rectangle 28"/>
            <p:cNvSpPr>
              <a:spLocks noChangeArrowheads="1"/>
            </p:cNvSpPr>
            <p:nvPr/>
          </p:nvSpPr>
          <p:spPr bwMode="auto">
            <a:xfrm>
              <a:off x="6243647" y="5112480"/>
              <a:ext cx="638422" cy="313381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CC0000"/>
                </a:solidFill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0518" name="Text Box 44"/>
            <p:cNvSpPr txBox="1">
              <a:spLocks noChangeArrowheads="1"/>
            </p:cNvSpPr>
            <p:nvPr/>
          </p:nvSpPr>
          <p:spPr bwMode="auto">
            <a:xfrm>
              <a:off x="6882069" y="5039380"/>
              <a:ext cx="641046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800" b="1">
                  <a:latin typeface="Arial" pitchFamily="-105" charset="0"/>
                  <a:ea typeface="Arial" pitchFamily="-105" charset="0"/>
                  <a:cs typeface="Arial" pitchFamily="-105" charset="0"/>
                </a:rPr>
                <a:t>A</a:t>
              </a:r>
              <a:r>
                <a:rPr lang="en-US" sz="2800" b="1">
                  <a:latin typeface="Symbol" pitchFamily="-105" charset="2"/>
                  <a:ea typeface="Symbol" pitchFamily="-105" charset="2"/>
                  <a:cs typeface="Symbol" pitchFamily="-105" charset="2"/>
                </a:rPr>
                <a:t>b</a:t>
              </a:r>
              <a:endParaRPr lang="en-US" sz="2800" b="1"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0519" name="Rectangle 49"/>
            <p:cNvSpPr>
              <a:spLocks noChangeArrowheads="1"/>
            </p:cNvSpPr>
            <p:nvPr/>
          </p:nvSpPr>
          <p:spPr bwMode="auto">
            <a:xfrm>
              <a:off x="7546728" y="5141668"/>
              <a:ext cx="524731" cy="241181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0520" name="Text Box 50"/>
            <p:cNvSpPr txBox="1">
              <a:spLocks noChangeArrowheads="1"/>
            </p:cNvSpPr>
            <p:nvPr/>
          </p:nvSpPr>
          <p:spPr bwMode="auto">
            <a:xfrm>
              <a:off x="7464368" y="5318328"/>
              <a:ext cx="765232" cy="3840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b="1">
                  <a:latin typeface="Arial" pitchFamily="-105" charset="0"/>
                  <a:ea typeface="Arial" pitchFamily="-105" charset="0"/>
                  <a:cs typeface="Arial" pitchFamily="-105" charset="0"/>
                </a:rPr>
                <a:t>AICD</a:t>
              </a:r>
            </a:p>
          </p:txBody>
        </p:sp>
      </p:grpSp>
      <p:grpSp>
        <p:nvGrpSpPr>
          <p:cNvPr id="12" name="Group 68"/>
          <p:cNvGrpSpPr>
            <a:grpSpLocks/>
          </p:cNvGrpSpPr>
          <p:nvPr/>
        </p:nvGrpSpPr>
        <p:grpSpPr bwMode="auto">
          <a:xfrm>
            <a:off x="2474913" y="5122863"/>
            <a:ext cx="1676400" cy="560387"/>
            <a:chOff x="2474333" y="5123233"/>
            <a:chExt cx="1676222" cy="560706"/>
          </a:xfrm>
        </p:grpSpPr>
        <p:sp>
          <p:nvSpPr>
            <p:cNvPr id="20513" name="Rectangle 12"/>
            <p:cNvSpPr>
              <a:spLocks noChangeArrowheads="1"/>
            </p:cNvSpPr>
            <p:nvPr/>
          </p:nvSpPr>
          <p:spPr bwMode="auto">
            <a:xfrm>
              <a:off x="3453830" y="5130914"/>
              <a:ext cx="279856" cy="368684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CC0000"/>
                </a:solidFill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0514" name="Text Box 41"/>
            <p:cNvSpPr txBox="1">
              <a:spLocks noChangeArrowheads="1"/>
            </p:cNvSpPr>
            <p:nvPr/>
          </p:nvSpPr>
          <p:spPr bwMode="auto">
            <a:xfrm>
              <a:off x="3733686" y="5218477"/>
              <a:ext cx="416869" cy="3579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b="1">
                  <a:latin typeface="Arial" pitchFamily="-105" charset="0"/>
                  <a:ea typeface="Arial" pitchFamily="-105" charset="0"/>
                  <a:cs typeface="Arial" pitchFamily="-105" charset="0"/>
                </a:rPr>
                <a:t>p3</a:t>
              </a:r>
            </a:p>
          </p:txBody>
        </p:sp>
        <p:sp>
          <p:nvSpPr>
            <p:cNvPr id="20515" name="Rectangle 51"/>
            <p:cNvSpPr>
              <a:spLocks noChangeArrowheads="1"/>
            </p:cNvSpPr>
            <p:nvPr/>
          </p:nvSpPr>
          <p:spPr bwMode="auto">
            <a:xfrm>
              <a:off x="2609888" y="5123233"/>
              <a:ext cx="524731" cy="241181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0516" name="Text Box 52"/>
            <p:cNvSpPr txBox="1">
              <a:spLocks noChangeArrowheads="1"/>
            </p:cNvSpPr>
            <p:nvPr/>
          </p:nvSpPr>
          <p:spPr bwMode="auto">
            <a:xfrm>
              <a:off x="2474333" y="5299894"/>
              <a:ext cx="765232" cy="3840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Arial" pitchFamily="-105" charset="0"/>
                  <a:ea typeface="Arial" pitchFamily="-105" charset="0"/>
                  <a:cs typeface="Arial" pitchFamily="-105" charset="0"/>
                </a:rPr>
                <a:t>AICD</a:t>
              </a:r>
            </a:p>
          </p:txBody>
        </p:sp>
      </p:grpSp>
      <p:grpSp>
        <p:nvGrpSpPr>
          <p:cNvPr id="13" name="Group 58"/>
          <p:cNvGrpSpPr>
            <a:grpSpLocks/>
          </p:cNvGrpSpPr>
          <p:nvPr/>
        </p:nvGrpSpPr>
        <p:grpSpPr bwMode="auto">
          <a:xfrm>
            <a:off x="3124200" y="1196975"/>
            <a:ext cx="1468438" cy="1317625"/>
            <a:chOff x="3124200" y="1196975"/>
            <a:chExt cx="1468438" cy="1317625"/>
          </a:xfrm>
        </p:grpSpPr>
        <p:sp>
          <p:nvSpPr>
            <p:cNvPr id="20511" name="Line 53"/>
            <p:cNvSpPr>
              <a:spLocks noChangeShapeType="1"/>
            </p:cNvSpPr>
            <p:nvPr/>
          </p:nvSpPr>
          <p:spPr bwMode="auto">
            <a:xfrm flipH="1" flipV="1">
              <a:off x="3810000" y="1524000"/>
              <a:ext cx="762000" cy="99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12" name="Text Box 56"/>
            <p:cNvSpPr txBox="1">
              <a:spLocks noChangeArrowheads="1"/>
            </p:cNvSpPr>
            <p:nvPr/>
          </p:nvSpPr>
          <p:spPr bwMode="auto">
            <a:xfrm>
              <a:off x="3124200" y="1196975"/>
              <a:ext cx="1468438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b="1">
                  <a:latin typeface="Symbol" pitchFamily="-105" charset="2"/>
                  <a:ea typeface="Symbol" pitchFamily="-105" charset="2"/>
                  <a:cs typeface="Symbol" pitchFamily="-105" charset="2"/>
                </a:rPr>
                <a:t>b</a:t>
              </a:r>
              <a:r>
                <a:rPr lang="en-US" sz="1800" b="1">
                  <a:latin typeface="Arial" pitchFamily="-105" charset="0"/>
                  <a:ea typeface="Arial" pitchFamily="-105" charset="0"/>
                  <a:cs typeface="Arial" pitchFamily="-105" charset="0"/>
                </a:rPr>
                <a:t>-secretase</a:t>
              </a:r>
            </a:p>
          </p:txBody>
        </p:sp>
      </p:grpSp>
      <p:grpSp>
        <p:nvGrpSpPr>
          <p:cNvPr id="14" name="Group 59"/>
          <p:cNvGrpSpPr>
            <a:grpSpLocks/>
          </p:cNvGrpSpPr>
          <p:nvPr/>
        </p:nvGrpSpPr>
        <p:grpSpPr bwMode="auto">
          <a:xfrm>
            <a:off x="5334000" y="852488"/>
            <a:ext cx="1665288" cy="1738312"/>
            <a:chOff x="5334000" y="852488"/>
            <a:chExt cx="1665288" cy="1738312"/>
          </a:xfrm>
        </p:grpSpPr>
        <p:sp>
          <p:nvSpPr>
            <p:cNvPr id="20509" name="Line 54"/>
            <p:cNvSpPr>
              <a:spLocks noChangeShapeType="1"/>
            </p:cNvSpPr>
            <p:nvPr/>
          </p:nvSpPr>
          <p:spPr bwMode="auto">
            <a:xfrm flipV="1">
              <a:off x="5334000" y="1143000"/>
              <a:ext cx="762000" cy="1447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10" name="Text Box 57"/>
            <p:cNvSpPr txBox="1">
              <a:spLocks noChangeArrowheads="1"/>
            </p:cNvSpPr>
            <p:nvPr/>
          </p:nvSpPr>
          <p:spPr bwMode="auto">
            <a:xfrm>
              <a:off x="5519738" y="852488"/>
              <a:ext cx="147955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b="1">
                  <a:latin typeface="Symbol" pitchFamily="-105" charset="2"/>
                  <a:ea typeface="Symbol" pitchFamily="-105" charset="2"/>
                  <a:cs typeface="Symbol" pitchFamily="-105" charset="2"/>
                </a:rPr>
                <a:t>a</a:t>
              </a:r>
              <a:r>
                <a:rPr lang="en-US" sz="1800" b="1">
                  <a:latin typeface="Arial" pitchFamily="-105" charset="0"/>
                  <a:ea typeface="Arial" pitchFamily="-105" charset="0"/>
                  <a:cs typeface="Arial" pitchFamily="-105" charset="0"/>
                </a:rPr>
                <a:t>-secretase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838200" y="3841750"/>
            <a:ext cx="7940675" cy="1754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0090"/>
                </a:solidFill>
              </a:rPr>
              <a:t>Because </a:t>
            </a:r>
            <a:r>
              <a:rPr lang="en-US" sz="3600" b="1" dirty="0">
                <a:solidFill>
                  <a:srgbClr val="000090"/>
                </a:solidFill>
              </a:rPr>
              <a:t>the intracellular localization of APP INFLUENCES the production of </a:t>
            </a:r>
            <a:r>
              <a:rPr lang="en-US" sz="3600" b="1" dirty="0" err="1">
                <a:solidFill>
                  <a:srgbClr val="000090"/>
                </a:solidFill>
                <a:latin typeface="Symbol" pitchFamily="-105" charset="2"/>
              </a:rPr>
              <a:t>b-</a:t>
            </a:r>
            <a:r>
              <a:rPr lang="en-US" sz="3600" b="1" dirty="0" err="1">
                <a:solidFill>
                  <a:srgbClr val="000090"/>
                </a:solidFill>
              </a:rPr>
              <a:t>Amyloid</a:t>
            </a:r>
            <a:r>
              <a:rPr lang="en-US" sz="3600" b="1" dirty="0">
                <a:solidFill>
                  <a:srgbClr val="000090"/>
                </a:solidFill>
              </a:rPr>
              <a:t> peptide</a:t>
            </a:r>
          </a:p>
        </p:txBody>
      </p:sp>
      <p:sp>
        <p:nvSpPr>
          <p:cNvPr id="19459" name="Text Box 3"/>
          <p:cNvSpPr txBox="1">
            <a:spLocks noChangeArrowheads="1"/>
          </p:cNvSpPr>
          <p:nvPr/>
        </p:nvSpPr>
        <p:spPr bwMode="auto">
          <a:xfrm>
            <a:off x="838200" y="898525"/>
            <a:ext cx="738137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Why</a:t>
            </a:r>
            <a:r>
              <a:rPr lang="en-US" sz="2800" b="1" dirty="0" smtClean="0"/>
              <a:t> do we </a:t>
            </a:r>
            <a:r>
              <a:rPr lang="en-US" sz="2800" b="1" dirty="0"/>
              <a:t>want to study the trafficking of APP?</a:t>
            </a:r>
          </a:p>
        </p:txBody>
      </p:sp>
      <p:sp>
        <p:nvSpPr>
          <p:cNvPr id="19460" name="AutoShape 4"/>
          <p:cNvSpPr>
            <a:spLocks noChangeArrowheads="1"/>
          </p:cNvSpPr>
          <p:nvPr/>
        </p:nvSpPr>
        <p:spPr bwMode="auto">
          <a:xfrm>
            <a:off x="4191000" y="1828800"/>
            <a:ext cx="1066800" cy="1524000"/>
          </a:xfrm>
          <a:prstGeom prst="downArrow">
            <a:avLst>
              <a:gd name="adj1" fmla="val 50000"/>
              <a:gd name="adj2" fmla="val 35714"/>
            </a:avLst>
          </a:prstGeom>
          <a:solidFill>
            <a:srgbClr val="9C050C"/>
          </a:solidFill>
          <a:ln w="9525">
            <a:solidFill>
              <a:srgbClr val="9C050C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9C050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792342" y="212725"/>
            <a:ext cx="815390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</a:rPr>
              <a:t>Intracellular compartments and processing of APP</a:t>
            </a:r>
          </a:p>
        </p:txBody>
      </p:sp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792342" y="1279525"/>
            <a:ext cx="7876928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Symbol" pitchFamily="-105" charset="2"/>
              </a:rPr>
              <a:t>a</a:t>
            </a:r>
            <a:r>
              <a:rPr lang="en-US" sz="2400" b="1" dirty="0"/>
              <a:t>-</a:t>
            </a:r>
            <a:r>
              <a:rPr lang="en-US" sz="2400" b="1" dirty="0" err="1"/>
              <a:t>secretase</a:t>
            </a:r>
            <a:r>
              <a:rPr lang="en-US" sz="2400" b="1" dirty="0"/>
              <a:t> activity</a:t>
            </a:r>
            <a:r>
              <a:rPr lang="en-US" sz="2400" dirty="0"/>
              <a:t>: </a:t>
            </a:r>
            <a:r>
              <a:rPr lang="en-US" sz="2400" b="1" dirty="0">
                <a:solidFill>
                  <a:srgbClr val="9C050C"/>
                </a:solidFill>
              </a:rPr>
              <a:t>in the plasma membrane</a:t>
            </a:r>
            <a:r>
              <a:rPr lang="en-US" sz="2400" dirty="0"/>
              <a:t> (where </a:t>
            </a:r>
            <a:r>
              <a:rPr lang="en-US" sz="2400" dirty="0" err="1"/>
              <a:t>metalloproteases</a:t>
            </a:r>
            <a:r>
              <a:rPr lang="en-US" sz="2400" dirty="0"/>
              <a:t>, known to have like TACE and ADAM10/ADAM17, reside).  </a:t>
            </a:r>
          </a:p>
          <a:p>
            <a:endParaRPr lang="en-US" sz="2400" dirty="0"/>
          </a:p>
          <a:p>
            <a:r>
              <a:rPr lang="en-US" sz="2400" b="1" dirty="0" err="1">
                <a:latin typeface="Symbol" pitchFamily="-105" charset="2"/>
              </a:rPr>
              <a:t>b</a:t>
            </a:r>
            <a:r>
              <a:rPr lang="en-US" sz="2400" b="1" dirty="0" err="1"/>
              <a:t>-secretase</a:t>
            </a:r>
            <a:r>
              <a:rPr lang="en-US" sz="2400" b="1" dirty="0"/>
              <a:t> activity</a:t>
            </a:r>
            <a:r>
              <a:rPr lang="en-US" sz="2400" dirty="0"/>
              <a:t>: </a:t>
            </a:r>
            <a:r>
              <a:rPr lang="en-US" sz="2400" b="1" dirty="0">
                <a:solidFill>
                  <a:srgbClr val="9C050C"/>
                </a:solidFill>
              </a:rPr>
              <a:t>mostly in the </a:t>
            </a:r>
            <a:r>
              <a:rPr lang="en-US" sz="2400" b="1" dirty="0" err="1">
                <a:solidFill>
                  <a:srgbClr val="9C050C"/>
                </a:solidFill>
              </a:rPr>
              <a:t>endosomes</a:t>
            </a:r>
            <a:r>
              <a:rPr lang="en-US" sz="2400" dirty="0"/>
              <a:t>, possible also in the ER and Golgi</a:t>
            </a:r>
          </a:p>
          <a:p>
            <a:endParaRPr lang="en-US" sz="2400" dirty="0"/>
          </a:p>
          <a:p>
            <a:r>
              <a:rPr lang="en-US" sz="2400" b="1" dirty="0" err="1">
                <a:latin typeface="Symbol" pitchFamily="-105" charset="2"/>
              </a:rPr>
              <a:t>g</a:t>
            </a:r>
            <a:r>
              <a:rPr lang="en-US" sz="2400" b="1" dirty="0" err="1"/>
              <a:t>-secretase</a:t>
            </a:r>
            <a:r>
              <a:rPr lang="en-US" sz="2400" b="1" dirty="0"/>
              <a:t>  activity</a:t>
            </a:r>
            <a:r>
              <a:rPr lang="en-US" sz="2400" dirty="0"/>
              <a:t>: </a:t>
            </a:r>
            <a:r>
              <a:rPr lang="en-US" sz="2400" b="1" dirty="0">
                <a:solidFill>
                  <a:srgbClr val="9C050C"/>
                </a:solidFill>
              </a:rPr>
              <a:t>mostly in the ER, also in </a:t>
            </a:r>
            <a:r>
              <a:rPr lang="en-US" sz="2400" b="1" dirty="0" err="1">
                <a:solidFill>
                  <a:srgbClr val="9C050C"/>
                </a:solidFill>
              </a:rPr>
              <a:t>lysosomes</a:t>
            </a:r>
            <a:r>
              <a:rPr lang="en-US" sz="2400" dirty="0"/>
              <a:t> and possible at the plasma membrane (still under debate).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171450" y="609600"/>
            <a:ext cx="87439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4400" b="1">
                <a:solidFill>
                  <a:srgbClr val="CC0000"/>
                </a:solidFill>
              </a:rPr>
              <a:t>Protein trafficking and endocytosis</a:t>
            </a:r>
            <a:endParaRPr lang="en-US" sz="4400">
              <a:solidFill>
                <a:srgbClr val="CC0000"/>
              </a:solidFill>
            </a:endParaRPr>
          </a:p>
        </p:txBody>
      </p:sp>
      <p:pic>
        <p:nvPicPr>
          <p:cNvPr id="17411" name="Picture 3" descr="shuttle.jpg                                                    0000524Dlucia3                         B608C160: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6613" y="1812925"/>
            <a:ext cx="7531100" cy="481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8531" y="569379"/>
            <a:ext cx="79907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dirty="0" smtClean="0">
                <a:solidFill>
                  <a:srgbClr val="000090"/>
                </a:solidFill>
              </a:rPr>
              <a:t>Antibodies specific for </a:t>
            </a:r>
            <a:r>
              <a:rPr lang="en-US" sz="3000" b="1" dirty="0" err="1" smtClean="0">
                <a:solidFill>
                  <a:srgbClr val="000090"/>
                </a:solidFill>
                <a:latin typeface="Symbol" charset="2"/>
              </a:rPr>
              <a:t>b</a:t>
            </a:r>
            <a:r>
              <a:rPr lang="en-US" sz="3000" b="1" dirty="0" err="1" smtClean="0">
                <a:solidFill>
                  <a:srgbClr val="000090"/>
                </a:solidFill>
              </a:rPr>
              <a:t>-Amyloid</a:t>
            </a:r>
            <a:r>
              <a:rPr lang="en-US" sz="3000" b="1" dirty="0" smtClean="0">
                <a:solidFill>
                  <a:srgbClr val="000090"/>
                </a:solidFill>
              </a:rPr>
              <a:t> peptides, </a:t>
            </a:r>
            <a:r>
              <a:rPr lang="en-US" sz="3000" b="1" dirty="0" err="1" smtClean="0">
                <a:solidFill>
                  <a:srgbClr val="000090"/>
                </a:solidFill>
              </a:rPr>
              <a:t>A</a:t>
            </a:r>
            <a:r>
              <a:rPr lang="en-US" sz="3000" b="1" dirty="0" err="1" smtClean="0">
                <a:solidFill>
                  <a:srgbClr val="000090"/>
                </a:solidFill>
                <a:latin typeface="Symbol" charset="2"/>
              </a:rPr>
              <a:t>b</a:t>
            </a:r>
            <a:r>
              <a:rPr lang="en-US" sz="3000" b="1" dirty="0" smtClean="0">
                <a:solidFill>
                  <a:srgbClr val="000090"/>
                </a:solidFill>
              </a:rPr>
              <a:t> 1-40, </a:t>
            </a:r>
            <a:r>
              <a:rPr lang="en-US" sz="3000" b="1" dirty="0" err="1" smtClean="0">
                <a:solidFill>
                  <a:srgbClr val="000090"/>
                </a:solidFill>
              </a:rPr>
              <a:t>A</a:t>
            </a:r>
            <a:r>
              <a:rPr lang="en-US" sz="3000" b="1" dirty="0" err="1" smtClean="0">
                <a:solidFill>
                  <a:srgbClr val="000090"/>
                </a:solidFill>
                <a:latin typeface="Symbol" charset="2"/>
              </a:rPr>
              <a:t>b</a:t>
            </a:r>
            <a:r>
              <a:rPr lang="en-US" sz="3000" b="1" dirty="0" smtClean="0">
                <a:solidFill>
                  <a:srgbClr val="000090"/>
                </a:solidFill>
              </a:rPr>
              <a:t> 1-42, </a:t>
            </a:r>
            <a:r>
              <a:rPr lang="en-US" sz="3000" b="1" dirty="0" err="1" smtClean="0">
                <a:solidFill>
                  <a:srgbClr val="000090"/>
                </a:solidFill>
              </a:rPr>
              <a:t>A</a:t>
            </a:r>
            <a:r>
              <a:rPr lang="en-US" sz="3000" b="1" dirty="0" err="1" smtClean="0">
                <a:solidFill>
                  <a:srgbClr val="000090"/>
                </a:solidFill>
                <a:latin typeface="Symbol" charset="2"/>
              </a:rPr>
              <a:t>b</a:t>
            </a:r>
            <a:r>
              <a:rPr lang="en-US" sz="3000" b="1" dirty="0" smtClean="0">
                <a:solidFill>
                  <a:srgbClr val="000090"/>
                </a:solidFill>
              </a:rPr>
              <a:t> 1-43 for diagnostic purposes</a:t>
            </a:r>
            <a:endParaRPr lang="en-US" sz="3000" dirty="0">
              <a:solidFill>
                <a:srgbClr val="000090"/>
              </a:solidFill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3707959" y="1810317"/>
            <a:ext cx="2072956" cy="2131491"/>
          </a:xfrm>
          <a:prstGeom prst="downArrow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072921" y="3489239"/>
            <a:ext cx="137314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b="1" dirty="0" smtClean="0">
                <a:solidFill>
                  <a:srgbClr val="FF0000"/>
                </a:solidFill>
              </a:rPr>
              <a:t>?</a:t>
            </a:r>
            <a:endParaRPr lang="en-US" sz="20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631950" y="1068388"/>
            <a:ext cx="6216650" cy="4951412"/>
            <a:chOff x="548" y="11587"/>
            <a:chExt cx="4914" cy="3972"/>
          </a:xfrm>
        </p:grpSpPr>
        <p:pic>
          <p:nvPicPr>
            <p:cNvPr id="22577" name="Picture 3" descr="shuttle.jpg                                                    0000524Dlucia3                         B608C160: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48" y="12351"/>
              <a:ext cx="4914" cy="32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78" name="Rectangle 28"/>
            <p:cNvSpPr>
              <a:spLocks noChangeArrowheads="1"/>
            </p:cNvSpPr>
            <p:nvPr/>
          </p:nvSpPr>
          <p:spPr bwMode="auto">
            <a:xfrm rot="5693856">
              <a:off x="2773" y="14874"/>
              <a:ext cx="175" cy="74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rot="10800000" vert="eaVert"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CC0000"/>
                </a:solidFill>
              </a:endParaRPr>
            </a:p>
          </p:txBody>
        </p:sp>
        <p:sp>
          <p:nvSpPr>
            <p:cNvPr id="22579" name="Text Box 29"/>
            <p:cNvSpPr txBox="1">
              <a:spLocks noChangeArrowheads="1"/>
            </p:cNvSpPr>
            <p:nvPr/>
          </p:nvSpPr>
          <p:spPr bwMode="auto">
            <a:xfrm>
              <a:off x="2665" y="11587"/>
              <a:ext cx="177" cy="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 sz="1600" b="1">
                <a:solidFill>
                  <a:srgbClr val="072D0C"/>
                </a:solidFill>
                <a:latin typeface="Arial" pitchFamily="-105" charset="0"/>
              </a:endParaRPr>
            </a:p>
          </p:txBody>
        </p:sp>
      </p:grpSp>
      <p:sp>
        <p:nvSpPr>
          <p:cNvPr id="22531" name="TextBox 49"/>
          <p:cNvSpPr txBox="1">
            <a:spLocks noChangeArrowheads="1"/>
          </p:cNvSpPr>
          <p:nvPr/>
        </p:nvSpPr>
        <p:spPr bwMode="auto">
          <a:xfrm>
            <a:off x="2968625" y="228600"/>
            <a:ext cx="32575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FF0000"/>
                </a:solidFill>
                <a:latin typeface="Arial" pitchFamily="-105" charset="0"/>
                <a:ea typeface="Arial" pitchFamily="-105" charset="0"/>
                <a:cs typeface="Arial" pitchFamily="-105" charset="0"/>
              </a:rPr>
              <a:t>Trafficking of APP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838200" y="1397000"/>
            <a:ext cx="21209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72D0C"/>
                </a:solidFill>
                <a:latin typeface="Symbol" pitchFamily="-105" charset="2"/>
                <a:sym typeface="Symbol" pitchFamily="-105" charset="2"/>
              </a:rPr>
              <a:t>a</a:t>
            </a:r>
            <a:r>
              <a:rPr lang="en-US" sz="1600" b="1">
                <a:solidFill>
                  <a:srgbClr val="072D0C"/>
                </a:solidFill>
                <a:latin typeface="Arial" pitchFamily="-105" charset="0"/>
              </a:rPr>
              <a:t>-secretase activity</a:t>
            </a:r>
          </a:p>
          <a:p>
            <a:endParaRPr lang="en-US" sz="1600"/>
          </a:p>
        </p:txBody>
      </p:sp>
      <p:sp>
        <p:nvSpPr>
          <p:cNvPr id="17" name="Line 32"/>
          <p:cNvSpPr>
            <a:spLocks noChangeShapeType="1"/>
          </p:cNvSpPr>
          <p:nvPr/>
        </p:nvSpPr>
        <p:spPr bwMode="auto">
          <a:xfrm>
            <a:off x="2895600" y="1752600"/>
            <a:ext cx="381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781800" y="2819400"/>
            <a:ext cx="21082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72D0C"/>
                </a:solidFill>
                <a:latin typeface="Symbol" pitchFamily="-105" charset="2"/>
                <a:sym typeface="Symbol" pitchFamily="-105" charset="2"/>
              </a:rPr>
              <a:t>b</a:t>
            </a:r>
            <a:r>
              <a:rPr lang="en-US" sz="1600" b="1">
                <a:solidFill>
                  <a:srgbClr val="072D0C"/>
                </a:solidFill>
                <a:latin typeface="Arial" pitchFamily="-105" charset="0"/>
              </a:rPr>
              <a:t>-secretase activity</a:t>
            </a:r>
          </a:p>
        </p:txBody>
      </p:sp>
      <p:sp>
        <p:nvSpPr>
          <p:cNvPr id="19" name="Line 33"/>
          <p:cNvSpPr>
            <a:spLocks noChangeShapeType="1"/>
          </p:cNvSpPr>
          <p:nvPr/>
        </p:nvSpPr>
        <p:spPr bwMode="auto">
          <a:xfrm flipH="1">
            <a:off x="6400800" y="3124200"/>
            <a:ext cx="511175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845300" y="4519613"/>
            <a:ext cx="20701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72D0C"/>
                </a:solidFill>
                <a:latin typeface="Symbol" pitchFamily="-105" charset="2"/>
                <a:sym typeface="Symbol" pitchFamily="-105" charset="2"/>
              </a:rPr>
              <a:t>g</a:t>
            </a:r>
            <a:r>
              <a:rPr lang="en-US" sz="1600" b="1">
                <a:solidFill>
                  <a:srgbClr val="072D0C"/>
                </a:solidFill>
                <a:latin typeface="Arial" pitchFamily="-105" charset="0"/>
              </a:rPr>
              <a:t>-secretase activity</a:t>
            </a:r>
            <a:endParaRPr lang="en-US" sz="1600" b="1">
              <a:solidFill>
                <a:srgbClr val="072D0C"/>
              </a:solidFill>
            </a:endParaRPr>
          </a:p>
        </p:txBody>
      </p:sp>
      <p:sp>
        <p:nvSpPr>
          <p:cNvPr id="21" name="Line 35"/>
          <p:cNvSpPr>
            <a:spLocks noChangeShapeType="1"/>
          </p:cNvSpPr>
          <p:nvPr/>
        </p:nvSpPr>
        <p:spPr bwMode="auto">
          <a:xfrm flipH="1" flipV="1">
            <a:off x="6464300" y="4483100"/>
            <a:ext cx="387350" cy="265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59"/>
          <p:cNvGrpSpPr>
            <a:grpSpLocks/>
          </p:cNvGrpSpPr>
          <p:nvPr/>
        </p:nvGrpSpPr>
        <p:grpSpPr bwMode="auto">
          <a:xfrm>
            <a:off x="3429000" y="1173163"/>
            <a:ext cx="661988" cy="1493837"/>
            <a:chOff x="3453203" y="838200"/>
            <a:chExt cx="661727" cy="1493826"/>
          </a:xfrm>
        </p:grpSpPr>
        <p:sp>
          <p:nvSpPr>
            <p:cNvPr id="22571" name="Rectangle 9"/>
            <p:cNvSpPr>
              <a:spLocks noChangeArrowheads="1"/>
            </p:cNvSpPr>
            <p:nvPr/>
          </p:nvSpPr>
          <p:spPr bwMode="auto">
            <a:xfrm rot="5362987" flipV="1">
              <a:off x="3276107" y="1375982"/>
              <a:ext cx="672007" cy="54189"/>
            </a:xfrm>
            <a:prstGeom prst="rect">
              <a:avLst/>
            </a:prstGeom>
            <a:solidFill>
              <a:srgbClr val="000099"/>
            </a:solidFill>
            <a:ln w="9525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72" name="Rectangle 10"/>
            <p:cNvSpPr>
              <a:spLocks noChangeArrowheads="1"/>
            </p:cNvSpPr>
            <p:nvPr/>
          </p:nvSpPr>
          <p:spPr bwMode="auto">
            <a:xfrm rot="5362987" flipV="1">
              <a:off x="3552417" y="1775963"/>
              <a:ext cx="128001" cy="54189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vert="eaVert"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CC0000"/>
                </a:solidFill>
              </a:endParaRPr>
            </a:p>
          </p:txBody>
        </p:sp>
        <p:sp>
          <p:nvSpPr>
            <p:cNvPr id="22573" name="Rectangle 11"/>
            <p:cNvSpPr>
              <a:spLocks noChangeArrowheads="1"/>
            </p:cNvSpPr>
            <p:nvPr/>
          </p:nvSpPr>
          <p:spPr bwMode="auto">
            <a:xfrm rot="5362987" flipV="1">
              <a:off x="3561010" y="2002395"/>
              <a:ext cx="96001" cy="54189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vert="eaVert"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CC0000"/>
                </a:solidFill>
              </a:endParaRPr>
            </a:p>
          </p:txBody>
        </p:sp>
        <p:sp>
          <p:nvSpPr>
            <p:cNvPr id="22574" name="Rectangle 12"/>
            <p:cNvSpPr>
              <a:spLocks noChangeArrowheads="1"/>
            </p:cNvSpPr>
            <p:nvPr/>
          </p:nvSpPr>
          <p:spPr bwMode="auto">
            <a:xfrm rot="5362987" flipV="1">
              <a:off x="3498732" y="2162388"/>
              <a:ext cx="224002" cy="54189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75" name="Text Box 37"/>
            <p:cNvSpPr txBox="1">
              <a:spLocks noChangeArrowheads="1"/>
            </p:cNvSpPr>
            <p:nvPr/>
          </p:nvSpPr>
          <p:spPr bwMode="auto">
            <a:xfrm>
              <a:off x="3453203" y="838200"/>
              <a:ext cx="661727" cy="304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latin typeface="Symbol" pitchFamily="-105" charset="2"/>
                </a:rPr>
                <a:t>a</a:t>
              </a:r>
              <a:r>
                <a:rPr lang="en-US" b="1">
                  <a:latin typeface="Arial" pitchFamily="-105" charset="0"/>
                </a:rPr>
                <a:t>APP</a:t>
              </a:r>
            </a:p>
          </p:txBody>
        </p:sp>
        <p:sp>
          <p:nvSpPr>
            <p:cNvPr id="22576" name="Text Box 40"/>
            <p:cNvSpPr txBox="1">
              <a:spLocks noChangeArrowheads="1"/>
            </p:cNvSpPr>
            <p:nvPr/>
          </p:nvSpPr>
          <p:spPr bwMode="auto">
            <a:xfrm>
              <a:off x="3581400" y="2057400"/>
              <a:ext cx="463730" cy="2746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latin typeface="Arial" pitchFamily="-105" charset="0"/>
                </a:rPr>
                <a:t>C83</a:t>
              </a:r>
            </a:p>
          </p:txBody>
        </p:sp>
      </p:grpSp>
      <p:grpSp>
        <p:nvGrpSpPr>
          <p:cNvPr id="4" name="Group 64"/>
          <p:cNvGrpSpPr>
            <a:grpSpLocks/>
          </p:cNvGrpSpPr>
          <p:nvPr/>
        </p:nvGrpSpPr>
        <p:grpSpPr bwMode="auto">
          <a:xfrm>
            <a:off x="2879725" y="1295400"/>
            <a:ext cx="549275" cy="1447800"/>
            <a:chOff x="2743200" y="914400"/>
            <a:chExt cx="549181" cy="1447752"/>
          </a:xfrm>
        </p:grpSpPr>
        <p:sp>
          <p:nvSpPr>
            <p:cNvPr id="22567" name="Rectangle 5"/>
            <p:cNvSpPr>
              <a:spLocks noChangeArrowheads="1"/>
            </p:cNvSpPr>
            <p:nvPr/>
          </p:nvSpPr>
          <p:spPr bwMode="auto">
            <a:xfrm rot="5324973">
              <a:off x="2825581" y="1374896"/>
              <a:ext cx="822812" cy="55231"/>
            </a:xfrm>
            <a:prstGeom prst="rect">
              <a:avLst/>
            </a:prstGeom>
            <a:solidFill>
              <a:srgbClr val="000099"/>
            </a:solidFill>
            <a:ln w="9525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68" name="Rectangle 6"/>
            <p:cNvSpPr>
              <a:spLocks noChangeArrowheads="1"/>
            </p:cNvSpPr>
            <p:nvPr/>
          </p:nvSpPr>
          <p:spPr bwMode="auto">
            <a:xfrm rot="5324973">
              <a:off x="3111931" y="1923196"/>
              <a:ext cx="274049" cy="55231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rot="10800000" vert="eaVert"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CC0000"/>
                </a:solidFill>
              </a:endParaRPr>
            </a:p>
          </p:txBody>
        </p:sp>
        <p:sp>
          <p:nvSpPr>
            <p:cNvPr id="22569" name="Rectangle 7"/>
            <p:cNvSpPr>
              <a:spLocks noChangeArrowheads="1"/>
            </p:cNvSpPr>
            <p:nvPr/>
          </p:nvSpPr>
          <p:spPr bwMode="auto">
            <a:xfrm rot="5324973">
              <a:off x="3117749" y="2197346"/>
              <a:ext cx="274381" cy="55231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70" name="Text Box 34"/>
            <p:cNvSpPr txBox="1">
              <a:spLocks noChangeArrowheads="1"/>
            </p:cNvSpPr>
            <p:nvPr/>
          </p:nvSpPr>
          <p:spPr bwMode="auto">
            <a:xfrm>
              <a:off x="2743200" y="914400"/>
              <a:ext cx="549181" cy="304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latin typeface="Arial" pitchFamily="-105" charset="0"/>
                </a:rPr>
                <a:t>APP</a:t>
              </a:r>
            </a:p>
          </p:txBody>
        </p:sp>
      </p:grpSp>
      <p:grpSp>
        <p:nvGrpSpPr>
          <p:cNvPr id="5" name="Group 73"/>
          <p:cNvGrpSpPr>
            <a:grpSpLocks/>
          </p:cNvGrpSpPr>
          <p:nvPr/>
        </p:nvGrpSpPr>
        <p:grpSpPr bwMode="auto">
          <a:xfrm flipV="1">
            <a:off x="6324600" y="3200400"/>
            <a:ext cx="76200" cy="533400"/>
            <a:chOff x="5422810" y="2163440"/>
            <a:chExt cx="72775" cy="443485"/>
          </a:xfrm>
        </p:grpSpPr>
        <p:sp>
          <p:nvSpPr>
            <p:cNvPr id="22564" name="Rectangle 17"/>
            <p:cNvSpPr>
              <a:spLocks noChangeArrowheads="1"/>
            </p:cNvSpPr>
            <p:nvPr/>
          </p:nvSpPr>
          <p:spPr bwMode="auto">
            <a:xfrm rot="5321437">
              <a:off x="5323080" y="2263170"/>
              <a:ext cx="266154" cy="66694"/>
            </a:xfrm>
            <a:prstGeom prst="rect">
              <a:avLst/>
            </a:prstGeom>
            <a:solidFill>
              <a:srgbClr val="000099"/>
            </a:solidFill>
            <a:ln w="9525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65" name="Rectangle 18"/>
            <p:cNvSpPr>
              <a:spLocks noChangeArrowheads="1"/>
            </p:cNvSpPr>
            <p:nvPr/>
          </p:nvSpPr>
          <p:spPr bwMode="auto">
            <a:xfrm rot="5321437">
              <a:off x="5415888" y="2440524"/>
              <a:ext cx="88646" cy="66694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rot="10800000" vert="eaVert"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CC0000"/>
                </a:solidFill>
              </a:endParaRPr>
            </a:p>
          </p:txBody>
        </p:sp>
        <p:sp>
          <p:nvSpPr>
            <p:cNvPr id="22566" name="Rectangle 19"/>
            <p:cNvSpPr>
              <a:spLocks noChangeArrowheads="1"/>
            </p:cNvSpPr>
            <p:nvPr/>
          </p:nvSpPr>
          <p:spPr bwMode="auto">
            <a:xfrm rot="5321437">
              <a:off x="5417861" y="2529201"/>
              <a:ext cx="88754" cy="66694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96"/>
          <p:cNvGrpSpPr>
            <a:grpSpLocks/>
          </p:cNvGrpSpPr>
          <p:nvPr/>
        </p:nvGrpSpPr>
        <p:grpSpPr bwMode="auto">
          <a:xfrm>
            <a:off x="5859463" y="3200400"/>
            <a:ext cx="693737" cy="762000"/>
            <a:chOff x="5464436" y="2762250"/>
            <a:chExt cx="616999" cy="583663"/>
          </a:xfrm>
        </p:grpSpPr>
        <p:sp>
          <p:nvSpPr>
            <p:cNvPr id="22559" name="Rectangle 14"/>
            <p:cNvSpPr>
              <a:spLocks noChangeArrowheads="1"/>
            </p:cNvSpPr>
            <p:nvPr/>
          </p:nvSpPr>
          <p:spPr bwMode="auto">
            <a:xfrm rot="-5475027">
              <a:off x="5576395" y="3035109"/>
              <a:ext cx="88711" cy="66694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vert="eaVert"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CC0000"/>
                </a:solidFill>
              </a:endParaRPr>
            </a:p>
          </p:txBody>
        </p:sp>
        <p:sp>
          <p:nvSpPr>
            <p:cNvPr id="22560" name="Rectangle 13"/>
            <p:cNvSpPr>
              <a:spLocks noChangeArrowheads="1"/>
            </p:cNvSpPr>
            <p:nvPr/>
          </p:nvSpPr>
          <p:spPr bwMode="auto">
            <a:xfrm rot="-5475027">
              <a:off x="5364717" y="3179500"/>
              <a:ext cx="266132" cy="66694"/>
            </a:xfrm>
            <a:prstGeom prst="rect">
              <a:avLst/>
            </a:prstGeom>
            <a:solidFill>
              <a:srgbClr val="000099"/>
            </a:solidFill>
            <a:ln w="9525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61" name="Rectangle 15"/>
            <p:cNvSpPr>
              <a:spLocks noChangeArrowheads="1"/>
            </p:cNvSpPr>
            <p:nvPr/>
          </p:nvSpPr>
          <p:spPr bwMode="auto">
            <a:xfrm rot="-5475027">
              <a:off x="5574311" y="2945455"/>
              <a:ext cx="88711" cy="66694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62" name="Text Box 39"/>
            <p:cNvSpPr txBox="1">
              <a:spLocks noChangeArrowheads="1"/>
            </p:cNvSpPr>
            <p:nvPr/>
          </p:nvSpPr>
          <p:spPr bwMode="auto">
            <a:xfrm>
              <a:off x="5587820" y="2762250"/>
              <a:ext cx="419919" cy="1885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000" b="1">
                  <a:latin typeface="Arial" pitchFamily="-105" charset="0"/>
                </a:rPr>
                <a:t>C99</a:t>
              </a:r>
            </a:p>
          </p:txBody>
        </p:sp>
        <p:sp>
          <p:nvSpPr>
            <p:cNvPr id="22563" name="Text Box 38"/>
            <p:cNvSpPr txBox="1">
              <a:spLocks noChangeArrowheads="1"/>
            </p:cNvSpPr>
            <p:nvPr/>
          </p:nvSpPr>
          <p:spPr bwMode="auto">
            <a:xfrm>
              <a:off x="5486400" y="3124200"/>
              <a:ext cx="595035" cy="1885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000" b="1">
                  <a:latin typeface="Symbol" pitchFamily="-105" charset="2"/>
                </a:rPr>
                <a:t>b</a:t>
              </a:r>
              <a:r>
                <a:rPr lang="en-US" sz="1000" b="1">
                  <a:latin typeface="Arial" pitchFamily="-105" charset="0"/>
                </a:rPr>
                <a:t>APPs</a:t>
              </a:r>
              <a:endParaRPr lang="en-US" sz="1000" b="1">
                <a:latin typeface="Symbol" pitchFamily="-105" charset="2"/>
              </a:endParaRPr>
            </a:p>
          </p:txBody>
        </p:sp>
      </p:grpSp>
      <p:grpSp>
        <p:nvGrpSpPr>
          <p:cNvPr id="7" name="Group 98"/>
          <p:cNvGrpSpPr>
            <a:grpSpLocks/>
          </p:cNvGrpSpPr>
          <p:nvPr/>
        </p:nvGrpSpPr>
        <p:grpSpPr bwMode="auto">
          <a:xfrm>
            <a:off x="6380163" y="1905000"/>
            <a:ext cx="554037" cy="688975"/>
            <a:chOff x="5261225" y="1673423"/>
            <a:chExt cx="553707" cy="688777"/>
          </a:xfrm>
        </p:grpSpPr>
        <p:grpSp>
          <p:nvGrpSpPr>
            <p:cNvPr id="8" name="Group 72"/>
            <p:cNvGrpSpPr>
              <a:grpSpLocks/>
            </p:cNvGrpSpPr>
            <p:nvPr/>
          </p:nvGrpSpPr>
          <p:grpSpPr bwMode="auto">
            <a:xfrm>
              <a:off x="5261225" y="1918715"/>
              <a:ext cx="72775" cy="443485"/>
              <a:chOff x="5422810" y="2163440"/>
              <a:chExt cx="72775" cy="443485"/>
            </a:xfrm>
          </p:grpSpPr>
          <p:sp>
            <p:nvSpPr>
              <p:cNvPr id="22556" name="Rectangle 17"/>
              <p:cNvSpPr>
                <a:spLocks noChangeArrowheads="1"/>
              </p:cNvSpPr>
              <p:nvPr/>
            </p:nvSpPr>
            <p:spPr bwMode="auto">
              <a:xfrm rot="5321437">
                <a:off x="5323080" y="2263170"/>
                <a:ext cx="266154" cy="66694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99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57" name="Rectangle 18"/>
              <p:cNvSpPr>
                <a:spLocks noChangeArrowheads="1"/>
              </p:cNvSpPr>
              <p:nvPr/>
            </p:nvSpPr>
            <p:spPr bwMode="auto">
              <a:xfrm rot="5321437">
                <a:off x="5415888" y="2440524"/>
                <a:ext cx="88646" cy="66694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rgbClr val="CC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22558" name="Rectangle 19"/>
              <p:cNvSpPr>
                <a:spLocks noChangeArrowheads="1"/>
              </p:cNvSpPr>
              <p:nvPr/>
            </p:nvSpPr>
            <p:spPr bwMode="auto">
              <a:xfrm rot="5321437">
                <a:off x="5417861" y="2529201"/>
                <a:ext cx="88754" cy="66694"/>
              </a:xfrm>
              <a:prstGeom prst="rect">
                <a:avLst/>
              </a:prstGeom>
              <a:solidFill>
                <a:srgbClr val="339966"/>
              </a:solidFill>
              <a:ln w="9525">
                <a:solidFill>
                  <a:srgbClr val="339966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555" name="TextBox 93"/>
            <p:cNvSpPr txBox="1">
              <a:spLocks noChangeArrowheads="1"/>
            </p:cNvSpPr>
            <p:nvPr/>
          </p:nvSpPr>
          <p:spPr bwMode="auto">
            <a:xfrm>
              <a:off x="5264356" y="1673423"/>
              <a:ext cx="550576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latin typeface="Arial" pitchFamily="-105" charset="0"/>
                  <a:ea typeface="Arial" pitchFamily="-105" charset="0"/>
                  <a:cs typeface="Arial" pitchFamily="-105" charset="0"/>
                </a:rPr>
                <a:t>APP</a:t>
              </a:r>
            </a:p>
          </p:txBody>
        </p:sp>
      </p:grpSp>
      <p:grpSp>
        <p:nvGrpSpPr>
          <p:cNvPr id="9" name="Group 101"/>
          <p:cNvGrpSpPr>
            <a:grpSpLocks/>
          </p:cNvGrpSpPr>
          <p:nvPr/>
        </p:nvGrpSpPr>
        <p:grpSpPr bwMode="auto">
          <a:xfrm>
            <a:off x="5868988" y="4143375"/>
            <a:ext cx="836612" cy="276225"/>
            <a:chOff x="5278703" y="3464868"/>
            <a:chExt cx="512497" cy="166766"/>
          </a:xfrm>
        </p:grpSpPr>
        <p:sp>
          <p:nvSpPr>
            <p:cNvPr id="22552" name="Rectangle 24"/>
            <p:cNvSpPr>
              <a:spLocks noChangeArrowheads="1"/>
            </p:cNvSpPr>
            <p:nvPr/>
          </p:nvSpPr>
          <p:spPr bwMode="auto">
            <a:xfrm rot="-5403527">
              <a:off x="5243089" y="3540788"/>
              <a:ext cx="126460" cy="55231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53" name="TextBox 97"/>
            <p:cNvSpPr txBox="1">
              <a:spLocks noChangeArrowheads="1"/>
            </p:cNvSpPr>
            <p:nvPr/>
          </p:nvSpPr>
          <p:spPr bwMode="auto">
            <a:xfrm>
              <a:off x="5324418" y="3464868"/>
              <a:ext cx="466782" cy="139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900" b="1">
                  <a:latin typeface="Arial" pitchFamily="-105" charset="0"/>
                  <a:ea typeface="Arial" pitchFamily="-105" charset="0"/>
                  <a:cs typeface="Arial" pitchFamily="-105" charset="0"/>
                </a:rPr>
                <a:t>AICD</a:t>
              </a:r>
            </a:p>
          </p:txBody>
        </p:sp>
      </p:grpSp>
      <p:grpSp>
        <p:nvGrpSpPr>
          <p:cNvPr id="10" name="Group 100"/>
          <p:cNvGrpSpPr>
            <a:grpSpLocks/>
          </p:cNvGrpSpPr>
          <p:nvPr/>
        </p:nvGrpSpPr>
        <p:grpSpPr bwMode="auto">
          <a:xfrm>
            <a:off x="6364288" y="4135438"/>
            <a:ext cx="569912" cy="512762"/>
            <a:chOff x="5462072" y="3581400"/>
            <a:chExt cx="420722" cy="260350"/>
          </a:xfrm>
        </p:grpSpPr>
        <p:grpSp>
          <p:nvGrpSpPr>
            <p:cNvPr id="11" name="Group 90"/>
            <p:cNvGrpSpPr>
              <a:grpSpLocks/>
            </p:cNvGrpSpPr>
            <p:nvPr/>
          </p:nvGrpSpPr>
          <p:grpSpPr bwMode="auto">
            <a:xfrm>
              <a:off x="5462072" y="3663385"/>
              <a:ext cx="68778" cy="178365"/>
              <a:chOff x="5411161" y="3429717"/>
              <a:chExt cx="68778" cy="178365"/>
            </a:xfrm>
          </p:grpSpPr>
          <p:sp>
            <p:nvSpPr>
              <p:cNvPr id="22550" name="Rectangle 14"/>
              <p:cNvSpPr>
                <a:spLocks noChangeArrowheads="1"/>
              </p:cNvSpPr>
              <p:nvPr/>
            </p:nvSpPr>
            <p:spPr bwMode="auto">
              <a:xfrm rot="-5475027">
                <a:off x="5402236" y="3530380"/>
                <a:ext cx="88711" cy="66694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rgbClr val="CC0000"/>
                </a:solidFill>
                <a:miter lim="800000"/>
                <a:headEnd/>
                <a:tailEnd/>
              </a:ln>
            </p:spPr>
            <p:txBody>
              <a:bodyPr vert="eaVert"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22551" name="Rectangle 15"/>
              <p:cNvSpPr>
                <a:spLocks noChangeArrowheads="1"/>
              </p:cNvSpPr>
              <p:nvPr/>
            </p:nvSpPr>
            <p:spPr bwMode="auto">
              <a:xfrm rot="-5475027">
                <a:off x="5400152" y="3440726"/>
                <a:ext cx="88711" cy="66694"/>
              </a:xfrm>
              <a:prstGeom prst="rect">
                <a:avLst/>
              </a:prstGeom>
              <a:solidFill>
                <a:srgbClr val="339966"/>
              </a:solidFill>
              <a:ln w="9525">
                <a:solidFill>
                  <a:srgbClr val="339966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549" name="TextBox 99"/>
            <p:cNvSpPr txBox="1">
              <a:spLocks noChangeArrowheads="1"/>
            </p:cNvSpPr>
            <p:nvPr/>
          </p:nvSpPr>
          <p:spPr bwMode="auto">
            <a:xfrm>
              <a:off x="5486400" y="3581400"/>
              <a:ext cx="396394" cy="1172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900" b="1">
                  <a:latin typeface="Arial" pitchFamily="-105" charset="0"/>
                  <a:ea typeface="Arial" pitchFamily="-105" charset="0"/>
                  <a:cs typeface="Arial" pitchFamily="-105" charset="0"/>
                </a:rPr>
                <a:t>C99</a:t>
              </a:r>
            </a:p>
          </p:txBody>
        </p:sp>
      </p:grpSp>
      <p:grpSp>
        <p:nvGrpSpPr>
          <p:cNvPr id="12" name="Group 103"/>
          <p:cNvGrpSpPr>
            <a:grpSpLocks/>
          </p:cNvGrpSpPr>
          <p:nvPr/>
        </p:nvGrpSpPr>
        <p:grpSpPr bwMode="auto">
          <a:xfrm>
            <a:off x="5410200" y="4500563"/>
            <a:ext cx="628650" cy="528637"/>
            <a:chOff x="4953000" y="3669383"/>
            <a:chExt cx="423989" cy="336557"/>
          </a:xfrm>
        </p:grpSpPr>
        <p:sp>
          <p:nvSpPr>
            <p:cNvPr id="22546" name="Rectangle 23"/>
            <p:cNvSpPr>
              <a:spLocks noChangeArrowheads="1"/>
            </p:cNvSpPr>
            <p:nvPr/>
          </p:nvSpPr>
          <p:spPr bwMode="auto">
            <a:xfrm rot="-5403527">
              <a:off x="5229542" y="3704997"/>
              <a:ext cx="126460" cy="55231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vert="eaVert"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CC0000"/>
                </a:solidFill>
              </a:endParaRPr>
            </a:p>
          </p:txBody>
        </p:sp>
        <p:sp>
          <p:nvSpPr>
            <p:cNvPr id="22547" name="TextBox 102"/>
            <p:cNvSpPr txBox="1">
              <a:spLocks noChangeArrowheads="1"/>
            </p:cNvSpPr>
            <p:nvPr/>
          </p:nvSpPr>
          <p:spPr bwMode="auto">
            <a:xfrm>
              <a:off x="4953000" y="3810000"/>
              <a:ext cx="423989" cy="1959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latin typeface="Arial" pitchFamily="-105" charset="0"/>
                  <a:ea typeface="Arial" pitchFamily="-105" charset="0"/>
                  <a:cs typeface="Arial" pitchFamily="-105" charset="0"/>
                </a:rPr>
                <a:t>A</a:t>
              </a:r>
              <a:r>
                <a:rPr lang="en-US" b="1">
                  <a:latin typeface="Symbol" pitchFamily="-105" charset="2"/>
                  <a:ea typeface="Symbol" pitchFamily="-105" charset="2"/>
                  <a:cs typeface="Symbol" pitchFamily="-105" charset="2"/>
                </a:rPr>
                <a:t>b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7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770" decel="100000"/>
                                        <p:tgtEl>
                                          <p:spTgt spid="3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36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37" dur="77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38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39" dur="77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40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7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770" decel="100000"/>
                                        <p:tgtEl>
                                          <p:spTgt spid="6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8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82" dur="77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8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84" dur="77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85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5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77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5" dur="770" decel="100000"/>
                                        <p:tgtEl>
                                          <p:spTgt spid="12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26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27" dur="77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28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9" dur="77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0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/>
      <p:bldP spid="19" grpId="0" animBg="1"/>
      <p:bldP spid="20" grpId="0"/>
      <p:bldP spid="2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Box 1"/>
          <p:cNvSpPr txBox="1">
            <a:spLocks noChangeArrowheads="1"/>
          </p:cNvSpPr>
          <p:nvPr/>
        </p:nvSpPr>
        <p:spPr bwMode="auto">
          <a:xfrm>
            <a:off x="1219200" y="228600"/>
            <a:ext cx="6781800" cy="517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>
                <a:solidFill>
                  <a:srgbClr val="000090"/>
                </a:solidFill>
                <a:latin typeface="Helvetica" pitchFamily="-105" charset="0"/>
                <a:ea typeface="Helvetica" pitchFamily="-105" charset="0"/>
                <a:cs typeface="Helvetica" pitchFamily="-105" charset="0"/>
              </a:rPr>
              <a:t>APP retained @ plasma membrane =</a:t>
            </a:r>
            <a:endParaRPr lang="en-US" sz="4000" b="1">
              <a:solidFill>
                <a:srgbClr val="000090"/>
              </a:solidFill>
              <a:latin typeface="Helvetica" pitchFamily="-105" charset="0"/>
              <a:ea typeface="Helvetica" pitchFamily="-105" charset="0"/>
              <a:cs typeface="Helvetica" pitchFamily="-105" charset="0"/>
            </a:endParaRPr>
          </a:p>
          <a:p>
            <a:pPr algn="ctr">
              <a:spcAft>
                <a:spcPts val="1200"/>
              </a:spcAft>
            </a:pPr>
            <a:endParaRPr lang="en-US" b="1">
              <a:solidFill>
                <a:srgbClr val="000090"/>
              </a:solidFill>
              <a:latin typeface="Helvetica" pitchFamily="-105" charset="0"/>
              <a:ea typeface="Helvetica" pitchFamily="-105" charset="0"/>
              <a:cs typeface="Helvetica" pitchFamily="-105" charset="0"/>
            </a:endParaRPr>
          </a:p>
          <a:p>
            <a:pPr algn="ctr">
              <a:spcAft>
                <a:spcPts val="1200"/>
              </a:spcAft>
            </a:pPr>
            <a:endParaRPr lang="en-US" b="1">
              <a:solidFill>
                <a:srgbClr val="000090"/>
              </a:solidFill>
              <a:latin typeface="Helvetica" pitchFamily="-105" charset="0"/>
              <a:ea typeface="Helvetica" pitchFamily="-105" charset="0"/>
              <a:cs typeface="Helvetica" pitchFamily="-105" charset="0"/>
            </a:endParaRPr>
          </a:p>
          <a:p>
            <a:pPr algn="ctr">
              <a:spcAft>
                <a:spcPts val="1200"/>
              </a:spcAft>
            </a:pPr>
            <a:endParaRPr lang="en-US" b="1">
              <a:solidFill>
                <a:srgbClr val="000090"/>
              </a:solidFill>
              <a:latin typeface="Helvetica" pitchFamily="-105" charset="0"/>
              <a:ea typeface="Helvetica" pitchFamily="-105" charset="0"/>
              <a:cs typeface="Helvetica" pitchFamily="-105" charset="0"/>
            </a:endParaRPr>
          </a:p>
          <a:p>
            <a:pPr algn="ctr">
              <a:spcAft>
                <a:spcPts val="1200"/>
              </a:spcAft>
            </a:pPr>
            <a:r>
              <a:rPr lang="en-US" b="1">
                <a:solidFill>
                  <a:srgbClr val="000090"/>
                </a:solidFill>
                <a:latin typeface="Helvetica" pitchFamily="-105" charset="0"/>
                <a:ea typeface="Helvetica" pitchFamily="-105" charset="0"/>
                <a:cs typeface="Helvetica" pitchFamily="-105" charset="0"/>
              </a:rPr>
              <a:t> </a:t>
            </a:r>
          </a:p>
          <a:p>
            <a:pPr algn="ctr">
              <a:spcAft>
                <a:spcPts val="1200"/>
              </a:spcAft>
            </a:pPr>
            <a:endParaRPr lang="en-US" b="1">
              <a:latin typeface="Helvetica" pitchFamily="-105" charset="0"/>
              <a:ea typeface="Helvetica" pitchFamily="-105" charset="0"/>
              <a:cs typeface="Helvetica" pitchFamily="-105" charset="0"/>
            </a:endParaRPr>
          </a:p>
          <a:p>
            <a:pPr algn="ctr">
              <a:spcAft>
                <a:spcPts val="1200"/>
              </a:spcAft>
            </a:pPr>
            <a:r>
              <a:rPr lang="en-US" b="1">
                <a:solidFill>
                  <a:srgbClr val="C62002"/>
                </a:solidFill>
                <a:latin typeface="Helvetica" pitchFamily="-105" charset="0"/>
                <a:ea typeface="Helvetica" pitchFamily="-105" charset="0"/>
                <a:cs typeface="Helvetica" pitchFamily="-105" charset="0"/>
              </a:rPr>
              <a:t>Internalization of full length APP =</a:t>
            </a:r>
            <a:endParaRPr lang="en-US" sz="4000" b="1">
              <a:solidFill>
                <a:srgbClr val="C62002"/>
              </a:solidFill>
              <a:latin typeface="Helvetica" pitchFamily="-105" charset="0"/>
              <a:ea typeface="Helvetica" pitchFamily="-105" charset="0"/>
              <a:cs typeface="Helvetica" pitchFamily="-105" charset="0"/>
            </a:endParaRPr>
          </a:p>
          <a:p>
            <a:pPr algn="ctr">
              <a:spcAft>
                <a:spcPts val="1200"/>
              </a:spcAft>
            </a:pPr>
            <a:endParaRPr lang="en-US" b="1">
              <a:solidFill>
                <a:srgbClr val="C62002"/>
              </a:solidFill>
              <a:latin typeface="Helvetica" pitchFamily="-105" charset="0"/>
              <a:ea typeface="Helvetica" pitchFamily="-105" charset="0"/>
              <a:cs typeface="Helvetica" pitchFamily="-105" charset="0"/>
            </a:endParaRPr>
          </a:p>
          <a:p>
            <a:pPr algn="ctr">
              <a:spcAft>
                <a:spcPts val="1200"/>
              </a:spcAft>
            </a:pPr>
            <a:endParaRPr lang="en-US" b="1">
              <a:solidFill>
                <a:srgbClr val="C62002"/>
              </a:solidFill>
              <a:latin typeface="Helvetica" pitchFamily="-105" charset="0"/>
              <a:ea typeface="Helvetica" pitchFamily="-105" charset="0"/>
              <a:cs typeface="Helvetica" pitchFamily="-105" charset="0"/>
            </a:endParaRPr>
          </a:p>
          <a:p>
            <a:pPr algn="ctr">
              <a:spcAft>
                <a:spcPts val="1200"/>
              </a:spcAft>
            </a:pPr>
            <a:endParaRPr lang="en-US" b="1">
              <a:solidFill>
                <a:srgbClr val="C62002"/>
              </a:solidFill>
              <a:latin typeface="Helvetica" pitchFamily="-105" charset="0"/>
              <a:ea typeface="Helvetica" pitchFamily="-105" charset="0"/>
              <a:cs typeface="Helvetica" pitchFamily="-105" charset="0"/>
            </a:endParaRPr>
          </a:p>
        </p:txBody>
      </p:sp>
      <p:sp>
        <p:nvSpPr>
          <p:cNvPr id="23555" name="Down Arrow 2"/>
          <p:cNvSpPr>
            <a:spLocks noChangeArrowheads="1"/>
          </p:cNvSpPr>
          <p:nvPr/>
        </p:nvSpPr>
        <p:spPr bwMode="auto">
          <a:xfrm>
            <a:off x="4343400" y="914400"/>
            <a:ext cx="685800" cy="1295400"/>
          </a:xfrm>
          <a:prstGeom prst="downArrow">
            <a:avLst>
              <a:gd name="adj1" fmla="val 50000"/>
              <a:gd name="adj2" fmla="val 50003"/>
            </a:avLst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556" name="Down Arrow 3"/>
          <p:cNvSpPr>
            <a:spLocks noChangeArrowheads="1"/>
          </p:cNvSpPr>
          <p:nvPr/>
        </p:nvSpPr>
        <p:spPr bwMode="auto">
          <a:xfrm>
            <a:off x="4267200" y="4038600"/>
            <a:ext cx="685800" cy="1295400"/>
          </a:xfrm>
          <a:prstGeom prst="downArrow">
            <a:avLst>
              <a:gd name="adj1" fmla="val 50000"/>
              <a:gd name="adj2" fmla="val 50003"/>
            </a:avLst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5257800" y="207963"/>
            <a:ext cx="3749675" cy="1722437"/>
            <a:chOff x="5257800" y="207963"/>
            <a:chExt cx="3749675" cy="1722437"/>
          </a:xfrm>
        </p:grpSpPr>
        <p:sp>
          <p:nvSpPr>
            <p:cNvPr id="23563" name="TextBox 4"/>
            <p:cNvSpPr txBox="1">
              <a:spLocks noChangeArrowheads="1"/>
            </p:cNvSpPr>
            <p:nvPr/>
          </p:nvSpPr>
          <p:spPr bwMode="auto">
            <a:xfrm>
              <a:off x="5257800" y="914400"/>
              <a:ext cx="833438" cy="10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6000" b="1">
                  <a:solidFill>
                    <a:srgbClr val="000090"/>
                  </a:solidFill>
                  <a:sym typeface="Wingdings" pitchFamily="-105" charset="2"/>
                </a:rPr>
                <a:t></a:t>
              </a:r>
              <a:endParaRPr lang="en-US" sz="6000" b="1">
                <a:solidFill>
                  <a:srgbClr val="000090"/>
                </a:solidFill>
              </a:endParaRPr>
            </a:p>
          </p:txBody>
        </p:sp>
        <p:sp>
          <p:nvSpPr>
            <p:cNvPr id="23564" name="TextBox 6"/>
            <p:cNvSpPr txBox="1">
              <a:spLocks noChangeArrowheads="1"/>
            </p:cNvSpPr>
            <p:nvPr/>
          </p:nvSpPr>
          <p:spPr bwMode="auto">
            <a:xfrm>
              <a:off x="7391400" y="207963"/>
              <a:ext cx="1616075" cy="554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3000" b="1">
                  <a:solidFill>
                    <a:srgbClr val="000090"/>
                  </a:solidFill>
                  <a:latin typeface="Helvetica" pitchFamily="-105" charset="0"/>
                  <a:ea typeface="Helvetica" pitchFamily="-105" charset="0"/>
                  <a:cs typeface="Helvetica" pitchFamily="-105" charset="0"/>
                </a:rPr>
                <a:t>GOOD!!</a:t>
              </a: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5181600" y="3276600"/>
            <a:ext cx="3733800" cy="1752600"/>
            <a:chOff x="5181600" y="3276600"/>
            <a:chExt cx="3733800" cy="1752600"/>
          </a:xfrm>
        </p:grpSpPr>
        <p:sp>
          <p:nvSpPr>
            <p:cNvPr id="23561" name="TextBox 5"/>
            <p:cNvSpPr txBox="1">
              <a:spLocks noChangeArrowheads="1"/>
            </p:cNvSpPr>
            <p:nvPr/>
          </p:nvSpPr>
          <p:spPr bwMode="auto">
            <a:xfrm>
              <a:off x="5181600" y="4013200"/>
              <a:ext cx="833438" cy="10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6000" b="1">
                  <a:solidFill>
                    <a:srgbClr val="C62002"/>
                  </a:solidFill>
                  <a:sym typeface="Wingdings" pitchFamily="-105" charset="2"/>
                </a:rPr>
                <a:t></a:t>
              </a:r>
              <a:endParaRPr lang="en-US" sz="6000" b="1">
                <a:solidFill>
                  <a:srgbClr val="C62002"/>
                </a:solidFill>
              </a:endParaRPr>
            </a:p>
          </p:txBody>
        </p:sp>
        <p:sp>
          <p:nvSpPr>
            <p:cNvPr id="23562" name="TextBox 7"/>
            <p:cNvSpPr txBox="1">
              <a:spLocks noChangeArrowheads="1"/>
            </p:cNvSpPr>
            <p:nvPr/>
          </p:nvSpPr>
          <p:spPr bwMode="auto">
            <a:xfrm>
              <a:off x="7513638" y="3276600"/>
              <a:ext cx="1401762" cy="5540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3000" b="1">
                  <a:solidFill>
                    <a:srgbClr val="C62002"/>
                  </a:solidFill>
                  <a:latin typeface="Helvetica" pitchFamily="-105" charset="0"/>
                  <a:ea typeface="Helvetica" pitchFamily="-105" charset="0"/>
                  <a:cs typeface="Helvetica" pitchFamily="-105" charset="0"/>
                </a:rPr>
                <a:t>BAD!!!</a:t>
              </a:r>
            </a:p>
          </p:txBody>
        </p:sp>
      </p:grpSp>
      <p:sp>
        <p:nvSpPr>
          <p:cNvPr id="23559" name="TextBox 8"/>
          <p:cNvSpPr txBox="1">
            <a:spLocks noChangeArrowheads="1"/>
          </p:cNvSpPr>
          <p:nvPr/>
        </p:nvSpPr>
        <p:spPr bwMode="auto">
          <a:xfrm>
            <a:off x="1447800" y="2446338"/>
            <a:ext cx="6307138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000090"/>
                </a:solidFill>
                <a:latin typeface="Helvetica" pitchFamily="-105" charset="0"/>
                <a:ea typeface="Helvetica" pitchFamily="-105" charset="0"/>
                <a:cs typeface="Helvetica" pitchFamily="-105" charset="0"/>
              </a:rPr>
              <a:t>Protective non-amyloidogenic processing</a:t>
            </a:r>
          </a:p>
          <a:p>
            <a:endParaRPr lang="en-US"/>
          </a:p>
        </p:txBody>
      </p:sp>
      <p:sp>
        <p:nvSpPr>
          <p:cNvPr id="23560" name="TextBox 9"/>
          <p:cNvSpPr txBox="1">
            <a:spLocks noChangeArrowheads="1"/>
          </p:cNvSpPr>
          <p:nvPr/>
        </p:nvSpPr>
        <p:spPr bwMode="auto">
          <a:xfrm>
            <a:off x="1752600" y="5800725"/>
            <a:ext cx="5794375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C62002"/>
                </a:solidFill>
                <a:latin typeface="Helvetica" pitchFamily="-105" charset="0"/>
                <a:ea typeface="Helvetica" pitchFamily="-105" charset="0"/>
                <a:cs typeface="Helvetica" pitchFamily="-105" charset="0"/>
              </a:rPr>
              <a:t>pathogenic amyloidogenic processing</a:t>
            </a:r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24200" y="1600200"/>
            <a:ext cx="32766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Line 3"/>
          <p:cNvSpPr>
            <a:spLocks noChangeShapeType="1"/>
          </p:cNvSpPr>
          <p:nvPr/>
        </p:nvSpPr>
        <p:spPr bwMode="auto">
          <a:xfrm rot="11448518" flipH="1">
            <a:off x="2895600" y="5029200"/>
            <a:ext cx="304800" cy="381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4" name="Line 4"/>
          <p:cNvSpPr>
            <a:spLocks noChangeShapeType="1"/>
          </p:cNvSpPr>
          <p:nvPr/>
        </p:nvSpPr>
        <p:spPr bwMode="auto">
          <a:xfrm rot="11448518" flipH="1">
            <a:off x="3810000" y="5105400"/>
            <a:ext cx="304800" cy="381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5" name="Line 5"/>
          <p:cNvSpPr>
            <a:spLocks noChangeShapeType="1"/>
          </p:cNvSpPr>
          <p:nvPr/>
        </p:nvSpPr>
        <p:spPr bwMode="auto">
          <a:xfrm rot="11448518" flipH="1">
            <a:off x="3581400" y="4191000"/>
            <a:ext cx="304800" cy="381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403350" y="4645025"/>
            <a:ext cx="6264275" cy="1725613"/>
            <a:chOff x="884" y="2926"/>
            <a:chExt cx="3946" cy="1087"/>
          </a:xfrm>
        </p:grpSpPr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1134" y="3163"/>
              <a:ext cx="3696" cy="685"/>
              <a:chOff x="1944" y="1248"/>
              <a:chExt cx="1890" cy="528"/>
            </a:xfrm>
          </p:grpSpPr>
          <p:sp>
            <p:nvSpPr>
              <p:cNvPr id="15375" name="Rectangle 8"/>
              <p:cNvSpPr>
                <a:spLocks noChangeArrowheads="1"/>
              </p:cNvSpPr>
              <p:nvPr/>
            </p:nvSpPr>
            <p:spPr bwMode="auto">
              <a:xfrm>
                <a:off x="1944" y="1479"/>
                <a:ext cx="1134" cy="192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99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76" name="Rectangle 9"/>
              <p:cNvSpPr>
                <a:spLocks noChangeArrowheads="1"/>
              </p:cNvSpPr>
              <p:nvPr/>
            </p:nvSpPr>
            <p:spPr bwMode="auto">
              <a:xfrm>
                <a:off x="3078" y="1479"/>
                <a:ext cx="378" cy="192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rgbClr val="CC0000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15377" name="Rectangle 10"/>
              <p:cNvSpPr>
                <a:spLocks noChangeArrowheads="1"/>
              </p:cNvSpPr>
              <p:nvPr/>
            </p:nvSpPr>
            <p:spPr bwMode="auto">
              <a:xfrm>
                <a:off x="3456" y="1479"/>
                <a:ext cx="378" cy="192"/>
              </a:xfrm>
              <a:prstGeom prst="rect">
                <a:avLst/>
              </a:prstGeom>
              <a:solidFill>
                <a:srgbClr val="339966"/>
              </a:solidFill>
              <a:ln w="9525">
                <a:solidFill>
                  <a:srgbClr val="339966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78" name="Line 11"/>
              <p:cNvSpPr>
                <a:spLocks noChangeShapeType="1"/>
              </p:cNvSpPr>
              <p:nvPr/>
            </p:nvSpPr>
            <p:spPr bwMode="auto">
              <a:xfrm>
                <a:off x="3276" y="1248"/>
                <a:ext cx="0" cy="52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79" name="Line 12"/>
              <p:cNvSpPr>
                <a:spLocks noChangeShapeType="1"/>
              </p:cNvSpPr>
              <p:nvPr/>
            </p:nvSpPr>
            <p:spPr bwMode="auto">
              <a:xfrm>
                <a:off x="3612" y="1248"/>
                <a:ext cx="0" cy="52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370" name="Text Box 13"/>
            <p:cNvSpPr txBox="1">
              <a:spLocks noChangeArrowheads="1"/>
            </p:cNvSpPr>
            <p:nvPr/>
          </p:nvSpPr>
          <p:spPr bwMode="auto">
            <a:xfrm>
              <a:off x="884" y="2926"/>
              <a:ext cx="48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/>
                <a:t>APP</a:t>
              </a:r>
            </a:p>
          </p:txBody>
        </p:sp>
        <p:sp>
          <p:nvSpPr>
            <p:cNvPr id="15371" name="Text Box 14"/>
            <p:cNvSpPr txBox="1">
              <a:spLocks noChangeArrowheads="1"/>
            </p:cNvSpPr>
            <p:nvPr/>
          </p:nvSpPr>
          <p:spPr bwMode="auto">
            <a:xfrm>
              <a:off x="1028" y="3792"/>
              <a:ext cx="364" cy="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700" b="1"/>
                <a:t>NH</a:t>
              </a:r>
              <a:r>
                <a:rPr lang="en-US" sz="1700" b="1" baseline="-25000"/>
                <a:t>2</a:t>
              </a:r>
              <a:endParaRPr lang="en-US" sz="1700" b="1"/>
            </a:p>
          </p:txBody>
        </p:sp>
        <p:sp>
          <p:nvSpPr>
            <p:cNvPr id="15372" name="Line 15"/>
            <p:cNvSpPr>
              <a:spLocks noChangeShapeType="1"/>
            </p:cNvSpPr>
            <p:nvPr/>
          </p:nvSpPr>
          <p:spPr bwMode="auto">
            <a:xfrm>
              <a:off x="2448" y="3408"/>
              <a:ext cx="2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73" name="Text Box 16"/>
            <p:cNvSpPr txBox="1">
              <a:spLocks noChangeArrowheads="1"/>
            </p:cNvSpPr>
            <p:nvPr/>
          </p:nvSpPr>
          <p:spPr bwMode="auto">
            <a:xfrm>
              <a:off x="2353" y="3235"/>
              <a:ext cx="47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/>
                <a:t>5A3/1G7</a:t>
              </a:r>
            </a:p>
          </p:txBody>
        </p:sp>
        <p:sp>
          <p:nvSpPr>
            <p:cNvPr id="15374" name="Text Box 17"/>
            <p:cNvSpPr txBox="1">
              <a:spLocks noChangeArrowheads="1"/>
            </p:cNvSpPr>
            <p:nvPr/>
          </p:nvSpPr>
          <p:spPr bwMode="auto">
            <a:xfrm>
              <a:off x="3782" y="3062"/>
              <a:ext cx="56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/>
                <a:t>TMD</a:t>
              </a:r>
            </a:p>
          </p:txBody>
        </p:sp>
      </p:grpSp>
      <p:sp>
        <p:nvSpPr>
          <p:cNvPr id="15367" name="Text Box 18"/>
          <p:cNvSpPr txBox="1">
            <a:spLocks noChangeArrowheads="1"/>
          </p:cNvSpPr>
          <p:nvPr/>
        </p:nvSpPr>
        <p:spPr bwMode="auto">
          <a:xfrm>
            <a:off x="1295400" y="236538"/>
            <a:ext cx="73152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b="1">
                <a:solidFill>
                  <a:srgbClr val="FF0000"/>
                </a:solidFill>
              </a:rPr>
              <a:t>APP localizes to the plasma membrane, Golgi and endosomes</a:t>
            </a:r>
          </a:p>
        </p:txBody>
      </p:sp>
      <p:sp>
        <p:nvSpPr>
          <p:cNvPr id="15368" name="Text Box 19"/>
          <p:cNvSpPr txBox="1">
            <a:spLocks noChangeArrowheads="1"/>
          </p:cNvSpPr>
          <p:nvPr/>
        </p:nvSpPr>
        <p:spPr bwMode="auto">
          <a:xfrm>
            <a:off x="6781800" y="6346825"/>
            <a:ext cx="178652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b="1" i="1" dirty="0"/>
              <a:t>Pastorino,</a:t>
            </a:r>
            <a:r>
              <a:rPr lang="en-US" sz="1400" b="1" i="1" dirty="0" smtClean="0"/>
              <a:t> JAD 2012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2875" y="2438400"/>
            <a:ext cx="1833563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70263" y="2444750"/>
            <a:ext cx="2971800" cy="200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61113" y="2438400"/>
            <a:ext cx="1335087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9" name="Text Box 13"/>
          <p:cNvSpPr txBox="1">
            <a:spLocks noChangeArrowheads="1"/>
          </p:cNvSpPr>
          <p:nvPr/>
        </p:nvSpPr>
        <p:spPr bwMode="auto">
          <a:xfrm>
            <a:off x="7232650" y="6049963"/>
            <a:ext cx="844550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700" b="1"/>
              <a:t>COOH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1403350" y="4645025"/>
            <a:ext cx="6264275" cy="1725613"/>
            <a:chOff x="884" y="2926"/>
            <a:chExt cx="3946" cy="1087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1134" y="3163"/>
              <a:ext cx="3696" cy="685"/>
              <a:chOff x="1944" y="1248"/>
              <a:chExt cx="1890" cy="528"/>
            </a:xfrm>
          </p:grpSpPr>
          <p:sp>
            <p:nvSpPr>
              <p:cNvPr id="16399" name="Rectangle 6"/>
              <p:cNvSpPr>
                <a:spLocks noChangeArrowheads="1"/>
              </p:cNvSpPr>
              <p:nvPr/>
            </p:nvSpPr>
            <p:spPr bwMode="auto">
              <a:xfrm>
                <a:off x="1944" y="1479"/>
                <a:ext cx="1134" cy="192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99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00" name="Rectangle 7"/>
              <p:cNvSpPr>
                <a:spLocks noChangeArrowheads="1"/>
              </p:cNvSpPr>
              <p:nvPr/>
            </p:nvSpPr>
            <p:spPr bwMode="auto">
              <a:xfrm>
                <a:off x="3078" y="1479"/>
                <a:ext cx="378" cy="192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rgbClr val="CC0000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16401" name="Rectangle 8"/>
              <p:cNvSpPr>
                <a:spLocks noChangeArrowheads="1"/>
              </p:cNvSpPr>
              <p:nvPr/>
            </p:nvSpPr>
            <p:spPr bwMode="auto">
              <a:xfrm>
                <a:off x="3456" y="1479"/>
                <a:ext cx="378" cy="192"/>
              </a:xfrm>
              <a:prstGeom prst="rect">
                <a:avLst/>
              </a:prstGeom>
              <a:solidFill>
                <a:srgbClr val="339966"/>
              </a:solidFill>
              <a:ln w="9525">
                <a:solidFill>
                  <a:srgbClr val="339966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02" name="Line 9"/>
              <p:cNvSpPr>
                <a:spLocks noChangeShapeType="1"/>
              </p:cNvSpPr>
              <p:nvPr/>
            </p:nvSpPr>
            <p:spPr bwMode="auto">
              <a:xfrm>
                <a:off x="3276" y="1248"/>
                <a:ext cx="0" cy="52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03" name="Line 10"/>
              <p:cNvSpPr>
                <a:spLocks noChangeShapeType="1"/>
              </p:cNvSpPr>
              <p:nvPr/>
            </p:nvSpPr>
            <p:spPr bwMode="auto">
              <a:xfrm>
                <a:off x="3612" y="1248"/>
                <a:ext cx="0" cy="52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394" name="Text Box 11"/>
            <p:cNvSpPr txBox="1">
              <a:spLocks noChangeArrowheads="1"/>
            </p:cNvSpPr>
            <p:nvPr/>
          </p:nvSpPr>
          <p:spPr bwMode="auto">
            <a:xfrm>
              <a:off x="884" y="2926"/>
              <a:ext cx="48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/>
                <a:t>APP</a:t>
              </a:r>
            </a:p>
          </p:txBody>
        </p:sp>
        <p:sp>
          <p:nvSpPr>
            <p:cNvPr id="16395" name="Text Box 12"/>
            <p:cNvSpPr txBox="1">
              <a:spLocks noChangeArrowheads="1"/>
            </p:cNvSpPr>
            <p:nvPr/>
          </p:nvSpPr>
          <p:spPr bwMode="auto">
            <a:xfrm>
              <a:off x="1028" y="3792"/>
              <a:ext cx="364" cy="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700" b="1"/>
                <a:t>NH</a:t>
              </a:r>
              <a:r>
                <a:rPr lang="en-US" sz="1700" b="1" baseline="-25000"/>
                <a:t>2</a:t>
              </a:r>
              <a:endParaRPr lang="en-US" sz="1700" b="1"/>
            </a:p>
          </p:txBody>
        </p:sp>
        <p:sp>
          <p:nvSpPr>
            <p:cNvPr id="16396" name="Line 14"/>
            <p:cNvSpPr>
              <a:spLocks noChangeShapeType="1"/>
            </p:cNvSpPr>
            <p:nvPr/>
          </p:nvSpPr>
          <p:spPr bwMode="auto">
            <a:xfrm>
              <a:off x="2448" y="3408"/>
              <a:ext cx="2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97" name="Text Box 15"/>
            <p:cNvSpPr txBox="1">
              <a:spLocks noChangeArrowheads="1"/>
            </p:cNvSpPr>
            <p:nvPr/>
          </p:nvSpPr>
          <p:spPr bwMode="auto">
            <a:xfrm>
              <a:off x="2353" y="3235"/>
              <a:ext cx="47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/>
                <a:t>5A3/1G7</a:t>
              </a:r>
            </a:p>
          </p:txBody>
        </p:sp>
        <p:sp>
          <p:nvSpPr>
            <p:cNvPr id="16398" name="Text Box 16"/>
            <p:cNvSpPr txBox="1">
              <a:spLocks noChangeArrowheads="1"/>
            </p:cNvSpPr>
            <p:nvPr/>
          </p:nvSpPr>
          <p:spPr bwMode="auto">
            <a:xfrm>
              <a:off x="3782" y="3062"/>
              <a:ext cx="56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/>
                <a:t>TMD</a:t>
              </a:r>
            </a:p>
          </p:txBody>
        </p:sp>
      </p:grpSp>
      <p:sp>
        <p:nvSpPr>
          <p:cNvPr id="16391" name="Text Box 18"/>
          <p:cNvSpPr txBox="1">
            <a:spLocks noChangeArrowheads="1"/>
          </p:cNvSpPr>
          <p:nvPr/>
        </p:nvSpPr>
        <p:spPr bwMode="auto">
          <a:xfrm>
            <a:off x="304800" y="288925"/>
            <a:ext cx="86106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rgbClr val="FF0000"/>
                </a:solidFill>
              </a:rPr>
              <a:t>APP internalizes from the plasma membrane into intracellular compartments, endosomes and Golgi</a:t>
            </a:r>
          </a:p>
        </p:txBody>
      </p:sp>
      <p:sp>
        <p:nvSpPr>
          <p:cNvPr id="16392" name="Text Box 19"/>
          <p:cNvSpPr txBox="1">
            <a:spLocks noChangeArrowheads="1"/>
          </p:cNvSpPr>
          <p:nvPr/>
        </p:nvSpPr>
        <p:spPr bwMode="auto">
          <a:xfrm>
            <a:off x="7040563" y="6423025"/>
            <a:ext cx="18938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b="1" i="1"/>
              <a:t>Koo and Squazzo, 1994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2057400"/>
            <a:ext cx="7543800" cy="260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2057400" y="533400"/>
            <a:ext cx="57340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FF0000"/>
                </a:solidFill>
              </a:rPr>
              <a:t>APP co-localizes with the endosomes</a:t>
            </a:r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7327900" y="6438900"/>
            <a:ext cx="1739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b="1" i="1"/>
              <a:t>Pastorino et al., 2006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3"/>
          <p:cNvSpPr txBox="1">
            <a:spLocks noChangeArrowheads="1"/>
          </p:cNvSpPr>
          <p:nvPr/>
        </p:nvSpPr>
        <p:spPr bwMode="auto">
          <a:xfrm>
            <a:off x="228600" y="974725"/>
            <a:ext cx="8702675" cy="421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rgbClr val="FF0000"/>
                </a:solidFill>
              </a:rPr>
              <a:t>Products dowstream of non-amyloidogenic processing:</a:t>
            </a:r>
          </a:p>
          <a:p>
            <a:endParaRPr lang="en-US"/>
          </a:p>
          <a:p>
            <a:r>
              <a:rPr lang="en-US" b="1">
                <a:solidFill>
                  <a:srgbClr val="000090"/>
                </a:solidFill>
                <a:latin typeface="Symbol" pitchFamily="-105" charset="2"/>
              </a:rPr>
              <a:t>a</a:t>
            </a:r>
            <a:r>
              <a:rPr lang="en-US" b="1">
                <a:solidFill>
                  <a:srgbClr val="000090"/>
                </a:solidFill>
              </a:rPr>
              <a:t>APPs:</a:t>
            </a:r>
            <a:r>
              <a:rPr lang="en-US"/>
              <a:t> soluble stub of APP deriving from the </a:t>
            </a:r>
            <a:r>
              <a:rPr lang="en-US">
                <a:latin typeface="Symbol" pitchFamily="-105" charset="2"/>
              </a:rPr>
              <a:t>a</a:t>
            </a:r>
            <a:r>
              <a:rPr lang="en-US"/>
              <a:t>-secretase cleavage :</a:t>
            </a:r>
          </a:p>
          <a:p>
            <a:r>
              <a:rPr lang="en-US"/>
              <a:t> possible neurotrophic function</a:t>
            </a:r>
          </a:p>
          <a:p>
            <a:endParaRPr lang="en-US"/>
          </a:p>
          <a:p>
            <a:r>
              <a:rPr lang="en-US" b="1">
                <a:solidFill>
                  <a:srgbClr val="000090"/>
                </a:solidFill>
              </a:rPr>
              <a:t>p3:</a:t>
            </a:r>
            <a:r>
              <a:rPr lang="en-US"/>
              <a:t> c-terminal truncated portion of the sequence of b-amyloid, deriving from the subsequent action of </a:t>
            </a:r>
            <a:r>
              <a:rPr lang="en-US">
                <a:latin typeface="Symbol" pitchFamily="-105" charset="2"/>
              </a:rPr>
              <a:t>a</a:t>
            </a:r>
            <a:r>
              <a:rPr lang="en-US"/>
              <a:t>- and </a:t>
            </a:r>
            <a:r>
              <a:rPr lang="en-US">
                <a:latin typeface="Symbol" pitchFamily="-105" charset="2"/>
              </a:rPr>
              <a:t>g</a:t>
            </a:r>
            <a:r>
              <a:rPr lang="en-US"/>
              <a:t>-secretase. DOES NOT aggregate. Unknown function.</a:t>
            </a:r>
          </a:p>
          <a:p>
            <a:endParaRPr lang="en-US"/>
          </a:p>
          <a:p>
            <a:r>
              <a:rPr lang="en-US" b="1">
                <a:solidFill>
                  <a:srgbClr val="000090"/>
                </a:solidFill>
              </a:rPr>
              <a:t>AICD:</a:t>
            </a:r>
            <a:r>
              <a:rPr lang="en-US"/>
              <a:t> APP Intra Cellular Domain, deriving from the cleavage of </a:t>
            </a:r>
            <a:r>
              <a:rPr lang="en-US">
                <a:latin typeface="Symbol" pitchFamily="-105" charset="2"/>
              </a:rPr>
              <a:t>g</a:t>
            </a:r>
            <a:r>
              <a:rPr lang="en-US"/>
              <a:t>-secretase. Known regulation of transcriptional activity.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/>
          <p:cNvSpPr txBox="1">
            <a:spLocks noChangeArrowheads="1"/>
          </p:cNvSpPr>
          <p:nvPr/>
        </p:nvSpPr>
        <p:spPr bwMode="auto">
          <a:xfrm>
            <a:off x="152400" y="533400"/>
            <a:ext cx="8702675" cy="6062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rgbClr val="FF0000"/>
                </a:solidFill>
              </a:rPr>
              <a:t>Products downstream of the amyloidogenic processing:</a:t>
            </a:r>
          </a:p>
          <a:p>
            <a:endParaRPr lang="en-US"/>
          </a:p>
          <a:p>
            <a:r>
              <a:rPr lang="en-US" b="1" u="sng">
                <a:solidFill>
                  <a:srgbClr val="000090"/>
                </a:solidFill>
                <a:latin typeface="Symbol" pitchFamily="-105" charset="2"/>
              </a:rPr>
              <a:t>b</a:t>
            </a:r>
            <a:r>
              <a:rPr lang="en-US" b="1" u="sng">
                <a:solidFill>
                  <a:srgbClr val="000090"/>
                </a:solidFill>
              </a:rPr>
              <a:t>APPs:</a:t>
            </a:r>
            <a:r>
              <a:rPr lang="en-US"/>
              <a:t> soluble stub of APP deriving from the </a:t>
            </a:r>
            <a:r>
              <a:rPr lang="en-US">
                <a:latin typeface="Symbol" pitchFamily="-105" charset="2"/>
              </a:rPr>
              <a:t>b</a:t>
            </a:r>
            <a:r>
              <a:rPr lang="en-US"/>
              <a:t>-secretase cleavage : unknown function</a:t>
            </a:r>
          </a:p>
          <a:p>
            <a:endParaRPr lang="en-US"/>
          </a:p>
          <a:p>
            <a:r>
              <a:rPr lang="en-US" b="1" u="sng">
                <a:solidFill>
                  <a:srgbClr val="000090"/>
                </a:solidFill>
              </a:rPr>
              <a:t>C99</a:t>
            </a:r>
            <a:r>
              <a:rPr lang="en-US">
                <a:solidFill>
                  <a:srgbClr val="000090"/>
                </a:solidFill>
              </a:rPr>
              <a:t>:</a:t>
            </a:r>
            <a:r>
              <a:rPr lang="en-US"/>
              <a:t> c-terminal stub containing the entire intact sequence of the </a:t>
            </a:r>
            <a:r>
              <a:rPr lang="en-US">
                <a:latin typeface="Symbol" pitchFamily="-105" charset="2"/>
              </a:rPr>
              <a:t>b</a:t>
            </a:r>
            <a:r>
              <a:rPr lang="en-US"/>
              <a:t>-amyloid peptide, deriving from the action of </a:t>
            </a:r>
            <a:r>
              <a:rPr lang="en-US">
                <a:latin typeface="Symbol" pitchFamily="-105" charset="2"/>
              </a:rPr>
              <a:t>b</a:t>
            </a:r>
            <a:r>
              <a:rPr lang="en-US"/>
              <a:t>-secretase. It is the substrate from where </a:t>
            </a:r>
            <a:r>
              <a:rPr lang="en-US">
                <a:latin typeface="Symbol" pitchFamily="-105" charset="2"/>
              </a:rPr>
              <a:t>b</a:t>
            </a:r>
            <a:r>
              <a:rPr lang="en-US"/>
              <a:t>-amyloid peptides derive. </a:t>
            </a:r>
          </a:p>
          <a:p>
            <a:endParaRPr lang="en-US"/>
          </a:p>
          <a:p>
            <a:r>
              <a:rPr lang="en-US" b="1" u="sng">
                <a:solidFill>
                  <a:srgbClr val="000090"/>
                </a:solidFill>
                <a:latin typeface="Symbol" pitchFamily="-105" charset="2"/>
              </a:rPr>
              <a:t>b</a:t>
            </a:r>
            <a:r>
              <a:rPr lang="en-US" b="1" u="sng">
                <a:solidFill>
                  <a:srgbClr val="000090"/>
                </a:solidFill>
              </a:rPr>
              <a:t>-Amyloid peptides</a:t>
            </a:r>
            <a:r>
              <a:rPr lang="en-US">
                <a:solidFill>
                  <a:srgbClr val="000090"/>
                </a:solidFill>
              </a:rPr>
              <a:t>: </a:t>
            </a:r>
            <a:r>
              <a:rPr lang="en-US"/>
              <a:t>generated by the subsequent action of </a:t>
            </a:r>
            <a:r>
              <a:rPr lang="en-US">
                <a:latin typeface="Symbol" pitchFamily="-105" charset="2"/>
              </a:rPr>
              <a:t>b</a:t>
            </a:r>
            <a:r>
              <a:rPr lang="en-US"/>
              <a:t>- and </a:t>
            </a:r>
            <a:r>
              <a:rPr lang="en-US">
                <a:latin typeface="Symbol" pitchFamily="-105" charset="2"/>
              </a:rPr>
              <a:t>g</a:t>
            </a:r>
            <a:r>
              <a:rPr lang="en-US"/>
              <a:t>-secretases. At very low concentration could be neurotrophic, however, when forming aggregates they are VERY TOXIC and lead to the formation of the core of the </a:t>
            </a:r>
            <a:r>
              <a:rPr lang="en-US">
                <a:latin typeface="Symbol" pitchFamily="-105" charset="2"/>
              </a:rPr>
              <a:t>b</a:t>
            </a:r>
            <a:r>
              <a:rPr lang="en-US"/>
              <a:t>-amyloid plaque in AD</a:t>
            </a:r>
          </a:p>
          <a:p>
            <a:endParaRPr lang="en-US"/>
          </a:p>
          <a:p>
            <a:r>
              <a:rPr lang="en-US" b="1" u="sng">
                <a:solidFill>
                  <a:srgbClr val="000090"/>
                </a:solidFill>
              </a:rPr>
              <a:t>AICD:</a:t>
            </a:r>
            <a:r>
              <a:rPr lang="en-US">
                <a:solidFill>
                  <a:srgbClr val="000090"/>
                </a:solidFill>
              </a:rPr>
              <a:t> </a:t>
            </a:r>
            <a:r>
              <a:rPr lang="en-US"/>
              <a:t>APP Intra Cellular Domain, deriving from the cleavage of </a:t>
            </a:r>
            <a:r>
              <a:rPr lang="en-US">
                <a:latin typeface="Symbol" pitchFamily="-105" charset="2"/>
              </a:rPr>
              <a:t>g</a:t>
            </a:r>
            <a:r>
              <a:rPr lang="en-US"/>
              <a:t>-secretase. Known regulation of transcriptional activity.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5988" y="762000"/>
            <a:ext cx="73152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5562600"/>
            <a:ext cx="7467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11063" y="279400"/>
            <a:ext cx="912301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 dirty="0" err="1">
                <a:solidFill>
                  <a:srgbClr val="FF0000"/>
                </a:solidFill>
                <a:latin typeface="Symbol" charset="2"/>
              </a:rPr>
              <a:t>b</a:t>
            </a:r>
            <a:r>
              <a:rPr lang="en-US" sz="2800" b="1" dirty="0" err="1">
                <a:solidFill>
                  <a:srgbClr val="FF0000"/>
                </a:solidFill>
              </a:rPr>
              <a:t>-Amyloid</a:t>
            </a:r>
            <a:r>
              <a:rPr lang="en-US" sz="2800" b="1" dirty="0">
                <a:solidFill>
                  <a:srgbClr val="FF0000"/>
                </a:solidFill>
              </a:rPr>
              <a:t> plaques deposition follows the progression of AD</a:t>
            </a:r>
          </a:p>
        </p:txBody>
      </p:sp>
      <p:pic>
        <p:nvPicPr>
          <p:cNvPr id="40965" name="Picture 9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24600" y="6296025"/>
            <a:ext cx="2519363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6" name="Picture 9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76800" y="6311900"/>
            <a:ext cx="13716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0888" y="1384300"/>
            <a:ext cx="7645400" cy="463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1" name="Text Box 3"/>
          <p:cNvSpPr txBox="1">
            <a:spLocks noChangeArrowheads="1"/>
          </p:cNvSpPr>
          <p:nvPr/>
        </p:nvSpPr>
        <p:spPr bwMode="auto">
          <a:xfrm>
            <a:off x="288925" y="168275"/>
            <a:ext cx="8626475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rgbClr val="FF0000"/>
                </a:solidFill>
              </a:rPr>
              <a:t>Levels of deposited A</a:t>
            </a:r>
            <a:r>
              <a:rPr lang="en-US" sz="2800" b="1">
                <a:solidFill>
                  <a:srgbClr val="FF0000"/>
                </a:solidFill>
                <a:latin typeface="Symbol" charset="2"/>
              </a:rPr>
              <a:t>b</a:t>
            </a:r>
            <a:r>
              <a:rPr lang="en-US" sz="2800" b="1">
                <a:solidFill>
                  <a:srgbClr val="FF0000"/>
                </a:solidFill>
              </a:rPr>
              <a:t>40, A</a:t>
            </a:r>
            <a:r>
              <a:rPr lang="en-US" sz="2800" b="1">
                <a:solidFill>
                  <a:srgbClr val="FF0000"/>
                </a:solidFill>
                <a:latin typeface="Symbol" charset="2"/>
              </a:rPr>
              <a:t>b</a:t>
            </a:r>
            <a:r>
              <a:rPr lang="en-US" sz="2800" b="1">
                <a:solidFill>
                  <a:srgbClr val="FF0000"/>
                </a:solidFill>
              </a:rPr>
              <a:t>42 and A</a:t>
            </a:r>
            <a:r>
              <a:rPr lang="en-US" sz="2800" b="1">
                <a:solidFill>
                  <a:srgbClr val="FF0000"/>
                </a:solidFill>
                <a:latin typeface="Symbol" charset="2"/>
              </a:rPr>
              <a:t>b</a:t>
            </a:r>
            <a:r>
              <a:rPr lang="en-US" sz="2800" b="1">
                <a:solidFill>
                  <a:srgbClr val="FF0000"/>
                </a:solidFill>
              </a:rPr>
              <a:t>43 follow the progression of the disease</a:t>
            </a:r>
          </a:p>
        </p:txBody>
      </p:sp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24600" y="6324600"/>
            <a:ext cx="2519363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76800" y="6340475"/>
            <a:ext cx="13716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127" y="1732943"/>
            <a:ext cx="6044878" cy="28955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01" y="4907394"/>
            <a:ext cx="8041890" cy="10052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9491" y="6238658"/>
            <a:ext cx="5207000" cy="279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80205" y="481775"/>
            <a:ext cx="2774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>
                <a:solidFill>
                  <a:srgbClr val="FF0000"/>
                </a:solidFill>
              </a:rPr>
              <a:t>A</a:t>
            </a:r>
            <a:r>
              <a:rPr lang="en-US" sz="3600" b="1" dirty="0" err="1" smtClean="0">
                <a:solidFill>
                  <a:srgbClr val="FF0000"/>
                </a:solidFill>
                <a:latin typeface="Symbol" charset="2"/>
                <a:cs typeface="Symbol" charset="2"/>
              </a:rPr>
              <a:t>b</a:t>
            </a:r>
            <a:r>
              <a:rPr lang="en-US" sz="3600" b="1" dirty="0" smtClean="0">
                <a:solidFill>
                  <a:srgbClr val="FF0000"/>
                </a:solidFill>
              </a:rPr>
              <a:t> </a:t>
            </a:r>
            <a:r>
              <a:rPr lang="en-US" sz="3600" b="1" dirty="0" err="1" smtClean="0">
                <a:solidFill>
                  <a:srgbClr val="FF0000"/>
                </a:solidFill>
              </a:rPr>
              <a:t>Oligomers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53" y="1053320"/>
            <a:ext cx="5109381" cy="40039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491" y="5505409"/>
            <a:ext cx="5207000" cy="279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0224" y="189795"/>
            <a:ext cx="784842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</a:rPr>
              <a:t>A</a:t>
            </a:r>
            <a:r>
              <a:rPr lang="en-US" sz="3200" b="1" dirty="0" err="1" smtClean="0">
                <a:solidFill>
                  <a:srgbClr val="FF0000"/>
                </a:solidFill>
                <a:latin typeface="Symbol" charset="2"/>
                <a:cs typeface="Symbol" charset="2"/>
              </a:rPr>
              <a:t>b</a:t>
            </a:r>
            <a:r>
              <a:rPr lang="en-US" sz="3200" b="1" dirty="0" smtClean="0">
                <a:solidFill>
                  <a:srgbClr val="FF0000"/>
                </a:solidFill>
              </a:rPr>
              <a:t>: Secretion and aggregation into </a:t>
            </a:r>
            <a:r>
              <a:rPr lang="en-US" sz="3200" b="1" dirty="0" err="1" smtClean="0">
                <a:solidFill>
                  <a:srgbClr val="FF0000"/>
                </a:solidFill>
              </a:rPr>
              <a:t>oligomers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Box 2"/>
          <p:cNvSpPr txBox="1">
            <a:spLocks noChangeArrowheads="1"/>
          </p:cNvSpPr>
          <p:nvPr/>
        </p:nvSpPr>
        <p:spPr bwMode="auto">
          <a:xfrm>
            <a:off x="1984375" y="533400"/>
            <a:ext cx="54546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latin typeface="Calibri" pitchFamily="-104" charset="0"/>
                <a:ea typeface="Arial" pitchFamily="-104" charset="0"/>
                <a:cs typeface="Arial" pitchFamily="-104" charset="0"/>
              </a:rPr>
              <a:t>Where are Abeta peptides formed?</a:t>
            </a:r>
          </a:p>
        </p:txBody>
      </p:sp>
      <p:sp>
        <p:nvSpPr>
          <p:cNvPr id="65539" name="AutoShape 3"/>
          <p:cNvSpPr>
            <a:spLocks noChangeArrowheads="1"/>
          </p:cNvSpPr>
          <p:nvPr/>
        </p:nvSpPr>
        <p:spPr bwMode="auto">
          <a:xfrm>
            <a:off x="4419600" y="2057400"/>
            <a:ext cx="838200" cy="1447800"/>
          </a:xfrm>
          <a:prstGeom prst="downArrow">
            <a:avLst>
              <a:gd name="adj1" fmla="val 50000"/>
              <a:gd name="adj2" fmla="val 43182"/>
            </a:avLst>
          </a:prstGeom>
          <a:solidFill>
            <a:srgbClr val="C9222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itchFamily="-104" charset="0"/>
            </a:endParaRPr>
          </a:p>
        </p:txBody>
      </p:sp>
      <p:sp>
        <p:nvSpPr>
          <p:cNvPr id="65540" name="Text Box 4"/>
          <p:cNvSpPr txBox="1">
            <a:spLocks noChangeArrowheads="1"/>
          </p:cNvSpPr>
          <p:nvPr/>
        </p:nvSpPr>
        <p:spPr bwMode="auto">
          <a:xfrm>
            <a:off x="290513" y="4343400"/>
            <a:ext cx="866457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latin typeface="Calibri" pitchFamily="-104" charset="0"/>
                <a:ea typeface="Arial" pitchFamily="-104" charset="0"/>
                <a:cs typeface="Arial" pitchFamily="-104" charset="0"/>
              </a:rPr>
              <a:t>At an intracellular level, either in late endosomes, ER or in lipid rafts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1169</Words>
  <Application>Microsoft Macintosh PowerPoint</Application>
  <PresentationFormat>On-screen Show (4:3)</PresentationFormat>
  <Paragraphs>167</Paragraphs>
  <Slides>46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April 8th 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April 8th </dc:title>
  <dc:creator>Lucia Pastorino</dc:creator>
  <cp:lastModifiedBy>Lucia Pastorino</cp:lastModifiedBy>
  <cp:revision>1</cp:revision>
  <dcterms:created xsi:type="dcterms:W3CDTF">2015-04-08T00:40:04Z</dcterms:created>
  <dcterms:modified xsi:type="dcterms:W3CDTF">2015-04-08T00:53:17Z</dcterms:modified>
</cp:coreProperties>
</file>